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7" r:id="rId8"/>
    <p:sldId id="269" r:id="rId9"/>
    <p:sldId id="278" r:id="rId10"/>
    <p:sldId id="273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7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645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11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30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4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5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2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196">
              <a:srgbClr val="FBFCF8"/>
            </a:gs>
            <a:gs pos="53101">
              <a:srgbClr val="F2F5E6"/>
            </a:gs>
            <a:gs pos="1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807720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TỔNG KẾT CHƯƠNG II</a:t>
            </a:r>
          </a:p>
          <a:p>
            <a:pPr algn="ctr"/>
            <a:r>
              <a:rPr lang="vi-VN" sz="3200" b="1" kern="10" dirty="0"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ĐIỆN TỪ HỌC </a:t>
            </a:r>
            <a:endParaRPr lang="en-US" sz="3200" b="1" kern="10" dirty="0"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3048000" y="733425"/>
            <a:ext cx="2362200" cy="1066800"/>
          </a:xfrm>
          <a:prstGeom prst="irregularSeal2">
            <a:avLst/>
          </a:prstGeom>
          <a:solidFill>
            <a:srgbClr val="CCFF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VẬT LÝ 9</a:t>
            </a:r>
          </a:p>
        </p:txBody>
      </p:sp>
      <p:sp>
        <p:nvSpPr>
          <p:cNvPr id="3076" name="Line 24"/>
          <p:cNvSpPr>
            <a:spLocks noChangeShapeType="1"/>
          </p:cNvSpPr>
          <p:nvPr/>
        </p:nvSpPr>
        <p:spPr bwMode="auto">
          <a:xfrm>
            <a:off x="0" y="1905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25"/>
          <p:cNvSpPr>
            <a:spLocks noChangeShapeType="1"/>
          </p:cNvSpPr>
          <p:nvPr/>
        </p:nvSpPr>
        <p:spPr bwMode="auto">
          <a:xfrm>
            <a:off x="190500" y="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26"/>
          <p:cNvSpPr>
            <a:spLocks noChangeShapeType="1"/>
          </p:cNvSpPr>
          <p:nvPr/>
        </p:nvSpPr>
        <p:spPr bwMode="auto">
          <a:xfrm>
            <a:off x="247650" y="-1905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27"/>
          <p:cNvSpPr>
            <a:spLocks noChangeShapeType="1"/>
          </p:cNvSpPr>
          <p:nvPr/>
        </p:nvSpPr>
        <p:spPr bwMode="auto">
          <a:xfrm>
            <a:off x="-19050" y="247650"/>
            <a:ext cx="485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20" descr="Gyroscope-02-june">
            <a:extLst>
              <a:ext uri="{FF2B5EF4-FFF2-40B4-BE49-F238E27FC236}">
                <a16:creationId xmlns:a16="http://schemas.microsoft.com/office/drawing/2014/main" id="{54FF7A76-2D30-498E-8D0B-9CE58EA1AD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386" y="5218489"/>
            <a:ext cx="1999086" cy="13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89532"/>
      </p:ext>
    </p:extLst>
  </p:cSld>
  <p:clrMapOvr>
    <a:masterClrMapping/>
  </p:clrMapOvr>
  <p:transition spd="med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62200" y="3124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1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362200" y="3124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1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3852" y="1057364"/>
            <a:ext cx="91440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	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Giải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thích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sao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không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thể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dòng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điện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không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đổi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để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chạy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máy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biến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thế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78376" y="2667000"/>
            <a:ext cx="878724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Dòng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điện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không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đổi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tạo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ra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thiên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sức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từ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xuyên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qua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tiết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diện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S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cuộn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thứ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cấp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nên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cuộn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dây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này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không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xuất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dòng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điện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cảm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ứng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28600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VẬN DỤNG</a:t>
            </a:r>
            <a:b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2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0" y="2286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altLang="en-US" sz="2400" dirty="0" err="1">
                <a:latin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hình</a:t>
            </a:r>
            <a:r>
              <a:rPr lang="en-US" altLang="en-US" sz="2400" dirty="0">
                <a:latin typeface="Times New Roman" pitchFamily="18" charset="0"/>
              </a:rPr>
              <a:t> 39.3 </a:t>
            </a:r>
            <a:r>
              <a:rPr lang="en-US" altLang="en-US" sz="2400" dirty="0" err="1">
                <a:latin typeface="Times New Roman" pitchFamily="18" charset="0"/>
              </a:rPr>
              <a:t>vẽ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đặt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trường</a:t>
            </a:r>
            <a:r>
              <a:rPr lang="en-US" altLang="en-US" sz="2400" dirty="0">
                <a:latin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</a:rPr>
              <a:t>Trường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nào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dưới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không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xuất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dòng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xoay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</a:rPr>
              <a:t> ? </a:t>
            </a:r>
            <a:r>
              <a:rPr lang="en-US" altLang="en-US" sz="2400" dirty="0" err="1">
                <a:latin typeface="Times New Roman" pitchFamily="18" charset="0"/>
              </a:rPr>
              <a:t>Hãy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giải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thích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vì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sao</a:t>
            </a:r>
            <a:r>
              <a:rPr lang="en-US" altLang="en-US" sz="2400" dirty="0">
                <a:latin typeface="Times New Roman" pitchFamily="18" charset="0"/>
              </a:rPr>
              <a:t>.</a:t>
            </a:r>
            <a:r>
              <a:rPr lang="en-US" altLang="en-US" sz="2400" dirty="0">
                <a:latin typeface=".VnArial" pitchFamily="34" charset="0"/>
              </a:rPr>
              <a:t>   </a:t>
            </a:r>
            <a:r>
              <a:rPr lang="en-US" altLang="en-US" dirty="0">
                <a:latin typeface=".VnArial" pitchFamily="34" charset="0"/>
              </a:rPr>
              <a:t>   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24384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.VnArial" pitchFamily="34" charset="0"/>
              </a:rPr>
              <a:t>A</a:t>
            </a: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304800" y="4384675"/>
            <a:ext cx="1066800" cy="1447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0392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3352800" y="4384675"/>
            <a:ext cx="1066800" cy="1447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0392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2514600" y="59848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.VnArial" pitchFamily="34" charset="0"/>
              </a:rPr>
              <a:t>B</a:t>
            </a: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1447800" y="4419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.VnArial" pitchFamily="34" charset="0"/>
              </a:rPr>
              <a:t>P</a:t>
            </a: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2895600" y="44608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.VnArial" pitchFamily="34" charset="0"/>
              </a:rPr>
              <a:t>Q</a:t>
            </a:r>
          </a:p>
        </p:txBody>
      </p:sp>
      <p:sp>
        <p:nvSpPr>
          <p:cNvPr id="24653" name="Text Box 77"/>
          <p:cNvSpPr txBox="1">
            <a:spLocks noChangeArrowheads="1"/>
          </p:cNvSpPr>
          <p:nvPr/>
        </p:nvSpPr>
        <p:spPr bwMode="auto">
          <a:xfrm>
            <a:off x="685800" y="48418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.VnArial" pitchFamily="34" charset="0"/>
              </a:rPr>
              <a:t>N</a:t>
            </a:r>
          </a:p>
        </p:txBody>
      </p: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3505200" y="48418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.VnArial" pitchFamily="34" charset="0"/>
              </a:rPr>
              <a:t>S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4800600" y="2743200"/>
            <a:ext cx="4191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None/>
            </a:pPr>
            <a:r>
              <a:rPr lang="en-US" altLang="en-US" sz="2800" dirty="0">
                <a:latin typeface=".VnArial" pitchFamily="34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trục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PQ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đổi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ứng</a:t>
            </a:r>
            <a:endParaRPr lang="en-US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-22802" y="215842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latin typeface="Times New Roman" pitchFamily="18" charset="0"/>
              </a:rPr>
              <a:t>b) </a:t>
            </a:r>
            <a:r>
              <a:rPr lang="en-US" altLang="en-US" sz="2400" dirty="0" err="1">
                <a:latin typeface="Times New Roman" pitchFamily="18" charset="0"/>
              </a:rPr>
              <a:t>Khung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quay </a:t>
            </a:r>
            <a:r>
              <a:rPr lang="en-US" altLang="en-US" sz="2400" dirty="0" err="1">
                <a:latin typeface="Times New Roman" pitchFamily="18" charset="0"/>
              </a:rPr>
              <a:t>quanh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trục</a:t>
            </a:r>
            <a:r>
              <a:rPr lang="en-US" altLang="en-US" sz="2400" dirty="0">
                <a:latin typeface="Times New Roman" pitchFamily="18" charset="0"/>
              </a:rPr>
              <a:t> AB </a:t>
            </a:r>
            <a:r>
              <a:rPr lang="en-US" altLang="en-US" sz="2400" dirty="0" err="1">
                <a:latin typeface="Times New Roman" pitchFamily="18" charset="0"/>
              </a:rPr>
              <a:t>thẳng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đứng</a:t>
            </a:r>
            <a:r>
              <a:rPr lang="en-US" altLang="en-US" sz="2400" dirty="0">
                <a:latin typeface="Times New Roman" pitchFamily="18" charset="0"/>
              </a:rPr>
              <a:t>. 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00200" y="4876800"/>
            <a:ext cx="1676400" cy="685800"/>
            <a:chOff x="1008" y="2976"/>
            <a:chExt cx="1056" cy="432"/>
          </a:xfrm>
        </p:grpSpPr>
        <p:sp>
          <p:nvSpPr>
            <p:cNvPr id="19494" name="Line 84"/>
            <p:cNvSpPr>
              <a:spLocks noChangeShapeType="1"/>
            </p:cNvSpPr>
            <p:nvPr/>
          </p:nvSpPr>
          <p:spPr bwMode="auto">
            <a:xfrm>
              <a:off x="1008" y="340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86"/>
            <p:cNvSpPr>
              <a:spLocks noChangeShapeType="1"/>
            </p:cNvSpPr>
            <p:nvPr/>
          </p:nvSpPr>
          <p:spPr bwMode="auto">
            <a:xfrm>
              <a:off x="1008" y="3216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87"/>
            <p:cNvSpPr>
              <a:spLocks noChangeShapeType="1"/>
            </p:cNvSpPr>
            <p:nvPr/>
          </p:nvSpPr>
          <p:spPr bwMode="auto">
            <a:xfrm>
              <a:off x="1008" y="2976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1371600" y="4232275"/>
            <a:ext cx="1787525" cy="1600200"/>
            <a:chOff x="938" y="2666"/>
            <a:chExt cx="1126" cy="1008"/>
          </a:xfrm>
        </p:grpSpPr>
        <p:sp>
          <p:nvSpPr>
            <p:cNvPr id="19486" name="Line 91"/>
            <p:cNvSpPr>
              <a:spLocks noChangeShapeType="1"/>
            </p:cNvSpPr>
            <p:nvPr/>
          </p:nvSpPr>
          <p:spPr bwMode="auto">
            <a:xfrm>
              <a:off x="1228" y="3674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92"/>
            <p:cNvSpPr>
              <a:spLocks noChangeShapeType="1"/>
            </p:cNvSpPr>
            <p:nvPr/>
          </p:nvSpPr>
          <p:spPr bwMode="auto">
            <a:xfrm>
              <a:off x="1240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93"/>
            <p:cNvSpPr>
              <a:spLocks noChangeShapeType="1"/>
            </p:cNvSpPr>
            <p:nvPr/>
          </p:nvSpPr>
          <p:spPr bwMode="auto">
            <a:xfrm flipV="1">
              <a:off x="1768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94"/>
            <p:cNvSpPr>
              <a:spLocks noChangeShapeType="1"/>
            </p:cNvSpPr>
            <p:nvPr/>
          </p:nvSpPr>
          <p:spPr bwMode="auto">
            <a:xfrm flipH="1">
              <a:off x="1240" y="2666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0" name="Group 95"/>
            <p:cNvGrpSpPr>
              <a:grpSpLocks/>
            </p:cNvGrpSpPr>
            <p:nvPr/>
          </p:nvGrpSpPr>
          <p:grpSpPr bwMode="auto">
            <a:xfrm>
              <a:off x="938" y="3146"/>
              <a:ext cx="1126" cy="22"/>
              <a:chOff x="938" y="3124"/>
              <a:chExt cx="1126" cy="22"/>
            </a:xfrm>
          </p:grpSpPr>
          <p:sp>
            <p:nvSpPr>
              <p:cNvPr id="19491" name="Line 96"/>
              <p:cNvSpPr>
                <a:spLocks noChangeShapeType="1"/>
              </p:cNvSpPr>
              <p:nvPr/>
            </p:nvSpPr>
            <p:spPr bwMode="auto">
              <a:xfrm>
                <a:off x="1226" y="3137"/>
                <a:ext cx="52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Line 97"/>
              <p:cNvSpPr>
                <a:spLocks noChangeShapeType="1"/>
              </p:cNvSpPr>
              <p:nvPr/>
            </p:nvSpPr>
            <p:spPr bwMode="auto">
              <a:xfrm>
                <a:off x="1776" y="31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Line 98"/>
              <p:cNvSpPr>
                <a:spLocks noChangeShapeType="1"/>
              </p:cNvSpPr>
              <p:nvPr/>
            </p:nvSpPr>
            <p:spPr bwMode="auto">
              <a:xfrm>
                <a:off x="938" y="314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1828800" y="3897313"/>
            <a:ext cx="857250" cy="2286000"/>
            <a:chOff x="2388" y="2455"/>
            <a:chExt cx="540" cy="1440"/>
          </a:xfrm>
        </p:grpSpPr>
        <p:grpSp>
          <p:nvGrpSpPr>
            <p:cNvPr id="19478" name="Group 100"/>
            <p:cNvGrpSpPr>
              <a:grpSpLocks/>
            </p:cNvGrpSpPr>
            <p:nvPr/>
          </p:nvGrpSpPr>
          <p:grpSpPr bwMode="auto">
            <a:xfrm>
              <a:off x="2662" y="2455"/>
              <a:ext cx="0" cy="1440"/>
              <a:chOff x="1824" y="2448"/>
              <a:chExt cx="0" cy="1440"/>
            </a:xfrm>
          </p:grpSpPr>
          <p:sp>
            <p:nvSpPr>
              <p:cNvPr id="19483" name="Line 101"/>
              <p:cNvSpPr>
                <a:spLocks noChangeShapeType="1"/>
              </p:cNvSpPr>
              <p:nvPr/>
            </p:nvSpPr>
            <p:spPr bwMode="auto">
              <a:xfrm>
                <a:off x="1824" y="2666"/>
                <a:ext cx="0" cy="10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102"/>
              <p:cNvSpPr>
                <a:spLocks noChangeShapeType="1"/>
              </p:cNvSpPr>
              <p:nvPr/>
            </p:nvSpPr>
            <p:spPr bwMode="auto">
              <a:xfrm>
                <a:off x="1824" y="244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103"/>
              <p:cNvSpPr>
                <a:spLocks noChangeShapeType="1"/>
              </p:cNvSpPr>
              <p:nvPr/>
            </p:nvSpPr>
            <p:spPr bwMode="auto">
              <a:xfrm>
                <a:off x="1824" y="364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9" name="Line 104"/>
            <p:cNvSpPr>
              <a:spLocks noChangeShapeType="1"/>
            </p:cNvSpPr>
            <p:nvPr/>
          </p:nvSpPr>
          <p:spPr bwMode="auto">
            <a:xfrm>
              <a:off x="2388" y="3674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105"/>
            <p:cNvSpPr>
              <a:spLocks noChangeShapeType="1"/>
            </p:cNvSpPr>
            <p:nvPr/>
          </p:nvSpPr>
          <p:spPr bwMode="auto">
            <a:xfrm>
              <a:off x="2400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106"/>
            <p:cNvSpPr>
              <a:spLocks noChangeShapeType="1"/>
            </p:cNvSpPr>
            <p:nvPr/>
          </p:nvSpPr>
          <p:spPr bwMode="auto">
            <a:xfrm flipV="1">
              <a:off x="2928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107"/>
            <p:cNvSpPr>
              <a:spLocks noChangeShapeType="1"/>
            </p:cNvSpPr>
            <p:nvPr/>
          </p:nvSpPr>
          <p:spPr bwMode="auto">
            <a:xfrm flipH="1">
              <a:off x="2400" y="2666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4" name="Text Box 108"/>
          <p:cNvSpPr txBox="1">
            <a:spLocks noChangeArrowheads="1"/>
          </p:cNvSpPr>
          <p:nvPr/>
        </p:nvSpPr>
        <p:spPr bwMode="auto">
          <a:xfrm>
            <a:off x="114300" y="1676400"/>
            <a:ext cx="861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dirty="0" err="1">
                <a:latin typeface="Times New Roman" pitchFamily="18" charset="0"/>
              </a:rPr>
              <a:t>Khung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quay </a:t>
            </a:r>
            <a:r>
              <a:rPr lang="en-US" altLang="en-US" sz="2400" dirty="0" err="1">
                <a:latin typeface="Times New Roman" pitchFamily="18" charset="0"/>
              </a:rPr>
              <a:t>quanh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trục</a:t>
            </a:r>
            <a:r>
              <a:rPr lang="en-US" altLang="en-US" sz="2400" dirty="0">
                <a:latin typeface="Times New Roman" pitchFamily="18" charset="0"/>
              </a:rPr>
              <a:t> PQ </a:t>
            </a:r>
            <a:r>
              <a:rPr lang="en-US" altLang="en-US" sz="2400" dirty="0" err="1">
                <a:latin typeface="Times New Roman" pitchFamily="18" charset="0"/>
              </a:rPr>
              <a:t>nằm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ngang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1828800" y="4232275"/>
            <a:ext cx="857250" cy="1600200"/>
            <a:chOff x="2436" y="2666"/>
            <a:chExt cx="540" cy="1008"/>
          </a:xfrm>
        </p:grpSpPr>
        <p:sp>
          <p:nvSpPr>
            <p:cNvPr id="19474" name="Line 110"/>
            <p:cNvSpPr>
              <a:spLocks noChangeShapeType="1"/>
            </p:cNvSpPr>
            <p:nvPr/>
          </p:nvSpPr>
          <p:spPr bwMode="auto">
            <a:xfrm>
              <a:off x="2436" y="3674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11"/>
            <p:cNvSpPr>
              <a:spLocks noChangeShapeType="1"/>
            </p:cNvSpPr>
            <p:nvPr/>
          </p:nvSpPr>
          <p:spPr bwMode="auto">
            <a:xfrm>
              <a:off x="2448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12"/>
            <p:cNvSpPr>
              <a:spLocks noChangeShapeType="1"/>
            </p:cNvSpPr>
            <p:nvPr/>
          </p:nvSpPr>
          <p:spPr bwMode="auto">
            <a:xfrm flipV="1">
              <a:off x="2976" y="2666"/>
              <a:ext cx="0" cy="1008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13"/>
            <p:cNvSpPr>
              <a:spLocks noChangeShapeType="1"/>
            </p:cNvSpPr>
            <p:nvPr/>
          </p:nvSpPr>
          <p:spPr bwMode="auto">
            <a:xfrm flipH="1">
              <a:off x="2448" y="2666"/>
              <a:ext cx="52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41F0E1B9-A687-4A26-B722-A456731BFFCF}"/>
              </a:ext>
            </a:extLst>
          </p:cNvPr>
          <p:cNvSpPr txBox="1">
            <a:spLocks/>
          </p:cNvSpPr>
          <p:nvPr/>
        </p:nvSpPr>
        <p:spPr>
          <a:xfrm>
            <a:off x="4937127" y="2803916"/>
            <a:ext cx="4038593" cy="34787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</a:t>
            </a:r>
            <a:r>
              <a:rPr lang="en-US" altLang="en-US" sz="2400" b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thẳng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đứng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đổi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ứng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4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46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46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46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9" presetClass="entr" presetSubtype="5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2" grpId="0"/>
      <p:bldP spid="24634" grpId="0" animBg="1"/>
      <p:bldP spid="24638" grpId="0" animBg="1"/>
      <p:bldP spid="24653" grpId="0"/>
      <p:bldP spid="24654" grpId="0"/>
      <p:bldP spid="24656" grpId="0"/>
      <p:bldP spid="24656" grpId="1"/>
      <p:bldP spid="24659" grpId="0"/>
      <p:bldP spid="24684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782" y="1913782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1. </a:t>
            </a:r>
            <a:r>
              <a:rPr lang="vi-VN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lang="en-US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:</a:t>
            </a:r>
          </a:p>
          <a:p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Muốn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Đặt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tại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thấy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có……………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ở A có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b="1" dirty="0">
              <a:latin typeface=".VnTime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477000" y="2423538"/>
            <a:ext cx="1066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i="1" dirty="0" err="1">
                <a:solidFill>
                  <a:srgbClr val="FF0000"/>
                </a:solidFill>
                <a:latin typeface=".VnTime" pitchFamily="34" charset="0"/>
              </a:rPr>
              <a:t>lùc</a:t>
            </a:r>
            <a:r>
              <a:rPr lang="en-US" altLang="en-US" sz="22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200" b="1" i="1" dirty="0" err="1">
                <a:solidFill>
                  <a:srgbClr val="FF0000"/>
                </a:solidFill>
                <a:latin typeface=".VnTime" pitchFamily="34" charset="0"/>
              </a:rPr>
              <a:t>tõ</a:t>
            </a:r>
            <a:endParaRPr lang="en-US" altLang="en-US" sz="22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95300" y="2850576"/>
            <a:ext cx="236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i="1" dirty="0" err="1">
                <a:solidFill>
                  <a:srgbClr val="FF0000"/>
                </a:solidFill>
                <a:latin typeface=".VnTime" pitchFamily="34" charset="0"/>
              </a:rPr>
              <a:t>kim</a:t>
            </a:r>
            <a:r>
              <a:rPr lang="en-US" altLang="en-US" sz="22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200" b="1" i="1" dirty="0" err="1">
                <a:solidFill>
                  <a:srgbClr val="FF0000"/>
                </a:solidFill>
                <a:latin typeface=".VnTime" pitchFamily="34" charset="0"/>
              </a:rPr>
              <a:t>nam</a:t>
            </a:r>
            <a:r>
              <a:rPr lang="en-US" altLang="en-US" sz="22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200" b="1" i="1" dirty="0" err="1">
                <a:solidFill>
                  <a:srgbClr val="FF0000"/>
                </a:solidFill>
                <a:latin typeface=".VnTime" pitchFamily="34" charset="0"/>
              </a:rPr>
              <a:t>ch©m</a:t>
            </a:r>
            <a:endParaRPr lang="en-US" altLang="en-US" sz="22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7013" y="3733800"/>
            <a:ext cx="8916987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2.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thép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vĩnh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cửu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200" b="1" dirty="0">
              <a:solidFill>
                <a:srgbClr val="002060"/>
              </a:solidFill>
              <a:latin typeface=".VnTime" pitchFamily="34" charset="0"/>
            </a:endParaRPr>
          </a:p>
          <a:p>
            <a:r>
              <a:rPr lang="en-US" altLang="en-US" sz="2400" b="1" dirty="0">
                <a:latin typeface=".VnTime" pitchFamily="34" charset="0"/>
              </a:rPr>
              <a:t>   	    </a:t>
            </a:r>
            <a:r>
              <a:rPr lang="en-US" altLang="en-US" sz="2200" b="1" dirty="0">
                <a:latin typeface=".VnTime" pitchFamily="34" charset="0"/>
              </a:rPr>
              <a:t>A. </a:t>
            </a:r>
            <a:r>
              <a:rPr lang="en-US" altLang="en-US" sz="2200" b="1" dirty="0" err="1">
                <a:latin typeface=".VnTime" pitchFamily="34" charset="0"/>
              </a:rPr>
              <a:t>Dïng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bóa</a:t>
            </a:r>
            <a:r>
              <a:rPr lang="en-US" altLang="en-US" sz="2200" b="1" dirty="0">
                <a:latin typeface=".VnTime" pitchFamily="34" charset="0"/>
              </a:rPr>
              <a:t> ®</a:t>
            </a:r>
            <a:r>
              <a:rPr lang="en-US" altLang="en-US" sz="2200" b="1" dirty="0" err="1">
                <a:latin typeface=".VnTime" pitchFamily="34" charset="0"/>
              </a:rPr>
              <a:t>Ëp</a:t>
            </a:r>
            <a:r>
              <a:rPr lang="en-US" altLang="en-US" sz="2200" b="1" dirty="0">
                <a:latin typeface=".VnTime" pitchFamily="34" charset="0"/>
              </a:rPr>
              <a:t> m¹nh </a:t>
            </a:r>
            <a:r>
              <a:rPr lang="en-US" altLang="en-US" sz="2200" b="1" dirty="0" err="1">
                <a:latin typeface=".VnTime" pitchFamily="34" charset="0"/>
              </a:rPr>
              <a:t>vµo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thanh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thÐp</a:t>
            </a:r>
            <a:r>
              <a:rPr lang="en-US" altLang="en-US" sz="2200" b="1" dirty="0">
                <a:latin typeface=".VnTime" pitchFamily="34" charset="0"/>
              </a:rPr>
              <a:t> .</a:t>
            </a:r>
          </a:p>
          <a:p>
            <a:r>
              <a:rPr lang="en-US" altLang="en-US" sz="2200" b="1" dirty="0">
                <a:latin typeface=".VnTime" pitchFamily="34" charset="0"/>
              </a:rPr>
              <a:t>   	    B. H¬ </a:t>
            </a:r>
            <a:r>
              <a:rPr lang="en-US" altLang="en-US" sz="2200" b="1" dirty="0" err="1">
                <a:latin typeface=".VnTime" pitchFamily="34" charset="0"/>
              </a:rPr>
              <a:t>thanh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thÐp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lªn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ngän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löa</a:t>
            </a:r>
            <a:r>
              <a:rPr lang="en-US" altLang="en-US" sz="2200" b="1" dirty="0">
                <a:latin typeface=".VnTime" pitchFamily="34" charset="0"/>
              </a:rPr>
              <a:t>.</a:t>
            </a:r>
          </a:p>
          <a:p>
            <a:r>
              <a:rPr lang="en-US" altLang="en-US" sz="2200" b="1" dirty="0">
                <a:latin typeface=".VnTime" pitchFamily="34" charset="0"/>
              </a:rPr>
              <a:t>   	    C. §</a:t>
            </a:r>
            <a:r>
              <a:rPr lang="en-US" altLang="en-US" sz="2200" b="1" dirty="0" err="1">
                <a:latin typeface=".VnTime" pitchFamily="34" charset="0"/>
              </a:rPr>
              <a:t>Æt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thanh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thÐp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vµo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trong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lßng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èng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d©y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dÉn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cã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dßng</a:t>
            </a:r>
            <a:r>
              <a:rPr lang="en-US" altLang="en-US" sz="2200" b="1" dirty="0">
                <a:latin typeface=".VnTime" pitchFamily="34" charset="0"/>
              </a:rPr>
              <a:t> ®</a:t>
            </a:r>
            <a:r>
              <a:rPr lang="en-US" altLang="en-US" sz="2200" b="1" dirty="0" err="1">
                <a:latin typeface=".VnTime" pitchFamily="34" charset="0"/>
              </a:rPr>
              <a:t>iÖn</a:t>
            </a:r>
            <a:r>
              <a:rPr lang="en-US" altLang="en-US" sz="2200" b="1" dirty="0">
                <a:latin typeface=".VnTime" pitchFamily="34" charset="0"/>
              </a:rPr>
              <a:t> 			         </a:t>
            </a:r>
            <a:r>
              <a:rPr lang="en-US" altLang="en-US" sz="2200" b="1" dirty="0" err="1">
                <a:latin typeface=".VnTime" pitchFamily="34" charset="0"/>
              </a:rPr>
              <a:t>mét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chiÒu</a:t>
            </a:r>
            <a:r>
              <a:rPr lang="en-US" altLang="en-US" sz="2200" b="1" dirty="0">
                <a:latin typeface=".VnTime" pitchFamily="34" charset="0"/>
              </a:rPr>
              <a:t> ch¹y qua.</a:t>
            </a:r>
          </a:p>
          <a:p>
            <a:r>
              <a:rPr lang="en-US" altLang="en-US" sz="2200" b="1" dirty="0">
                <a:latin typeface=".VnTime" pitchFamily="34" charset="0"/>
              </a:rPr>
              <a:t>   	    D. §</a:t>
            </a:r>
            <a:r>
              <a:rPr lang="en-US" altLang="en-US" sz="2200" b="1" dirty="0" err="1">
                <a:latin typeface=".VnTime" pitchFamily="34" charset="0"/>
              </a:rPr>
              <a:t>Æt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thanh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thÐp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vµo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trong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lßng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èng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d©y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dÉn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cã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dßng</a:t>
            </a:r>
            <a:r>
              <a:rPr lang="en-US" altLang="en-US" sz="2200" b="1" dirty="0">
                <a:latin typeface=".VnTime" pitchFamily="34" charset="0"/>
              </a:rPr>
              <a:t> ®</a:t>
            </a:r>
            <a:r>
              <a:rPr lang="en-US" altLang="en-US" sz="2200" b="1" dirty="0" err="1">
                <a:latin typeface=".VnTime" pitchFamily="34" charset="0"/>
              </a:rPr>
              <a:t>iÖn</a:t>
            </a:r>
            <a:r>
              <a:rPr lang="en-US" altLang="en-US" sz="2200" b="1" dirty="0">
                <a:latin typeface=".VnTime" pitchFamily="34" charset="0"/>
              </a:rPr>
              <a:t> </a:t>
            </a:r>
          </a:p>
          <a:p>
            <a:r>
              <a:rPr lang="en-US" altLang="en-US" sz="2200" b="1" dirty="0">
                <a:latin typeface=".VnTime" pitchFamily="34" charset="0"/>
              </a:rPr>
              <a:t>	         </a:t>
            </a:r>
            <a:r>
              <a:rPr lang="en-US" altLang="en-US" sz="2200" b="1" dirty="0" err="1">
                <a:latin typeface=".VnTime" pitchFamily="34" charset="0"/>
              </a:rPr>
              <a:t>xoay</a:t>
            </a:r>
            <a:r>
              <a:rPr lang="en-US" altLang="en-US" sz="2200" b="1" dirty="0">
                <a:latin typeface=".VnTime" pitchFamily="34" charset="0"/>
              </a:rPr>
              <a:t> </a:t>
            </a:r>
            <a:r>
              <a:rPr lang="en-US" altLang="en-US" sz="2200" b="1" dirty="0" err="1">
                <a:latin typeface=".VnTime" pitchFamily="34" charset="0"/>
              </a:rPr>
              <a:t>chiÒu</a:t>
            </a:r>
            <a:r>
              <a:rPr lang="en-US" altLang="en-US" sz="2200" b="1" dirty="0">
                <a:latin typeface=".VnTime" pitchFamily="34" charset="0"/>
              </a:rPr>
              <a:t> ch¹y qua.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4613" y="1219200"/>
            <a:ext cx="2557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TỰ KIỂM TRA</a:t>
            </a: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>
            <a:off x="1547020" y="266700"/>
            <a:ext cx="7596980" cy="952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b="1" kern="10" dirty="0"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TỔNG KẾT CHƯƠNG II ĐIỆN TỪ HỌC </a:t>
            </a:r>
            <a:endParaRPr lang="en-US" sz="3600" b="1" kern="10" dirty="0"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72" name="WordArt 24" descr="5%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447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 cap="sq"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Bài</a:t>
            </a:r>
            <a:r>
              <a:rPr lang="en-US" sz="3600" b="1" kern="10" dirty="0">
                <a:ln w="9525" cap="sq"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39-</a:t>
            </a:r>
          </a:p>
        </p:txBody>
      </p:sp>
    </p:spTree>
    <p:extLst>
      <p:ext uri="{BB962C8B-B14F-4D97-AF65-F5344CB8AC3E}">
        <p14:creationId xmlns:p14="http://schemas.microsoft.com/office/powerpoint/2010/main" val="42325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2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3" grpId="0"/>
      <p:bldP spid="2064" grpId="0"/>
      <p:bldP spid="2065" grpId="0" build="allAtOnce"/>
      <p:bldP spid="2070" grpId="0"/>
      <p:bldP spid="2071" grpId="0" animBg="1"/>
      <p:bldP spid="20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4984" y="744791"/>
            <a:ext cx="94630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3.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2060"/>
              </a:solidFill>
              <a:latin typeface=".VnTime" pitchFamily="34" charset="0"/>
            </a:endParaRPr>
          </a:p>
          <a:p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 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.............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.............................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...............................chỉ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̀.................................................chỉ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̀.</a:t>
            </a:r>
            <a:endParaRPr lang="en-US" altLang="en-US" sz="2400" b="1" dirty="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33800" y="1347971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trái</a:t>
            </a:r>
            <a:endParaRPr lang="en-US" altLang="en-US" sz="24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400800" y="1347971"/>
            <a:ext cx="205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791200" y="1785044"/>
            <a:ext cx="228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Ngón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giữa</a:t>
            </a:r>
            <a:endParaRPr lang="en-US" altLang="en-US" sz="24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019300" y="2163579"/>
            <a:ext cx="342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Ngón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choãi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en-US" altLang="en-US" sz="2400" b="1" i="1" dirty="0">
                <a:solidFill>
                  <a:srgbClr val="FF0000"/>
                </a:solidFill>
                <a:latin typeface=".VnTime" pitchFamily="34" charset="0"/>
              </a:rPr>
              <a:t>0</a:t>
            </a:r>
            <a:r>
              <a:rPr lang="en-US" altLang="en-US" sz="2400" b="1" i="1" baseline="30000" dirty="0">
                <a:solidFill>
                  <a:srgbClr val="FF0000"/>
                </a:solidFill>
                <a:latin typeface=".VnTime" pitchFamily="34" charset="0"/>
              </a:rPr>
              <a:t>0</a:t>
            </a:r>
            <a:endParaRPr lang="en-US" altLang="en-US" sz="24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4984" y="3228424"/>
            <a:ext cx="99964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cuộn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dẫn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kín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̀?</a:t>
            </a:r>
          </a:p>
          <a:p>
            <a:r>
              <a:rPr lang="en-US" altLang="en-US" sz="2400" b="1" dirty="0">
                <a:latin typeface=".VnTime" pitchFamily="34" charset="0"/>
              </a:rPr>
              <a:t> A. §</a:t>
            </a:r>
            <a:r>
              <a:rPr lang="en-US" altLang="en-US" sz="2400" b="1" dirty="0" err="1">
                <a:latin typeface=".VnTime" pitchFamily="34" charset="0"/>
              </a:rPr>
              <a:t>Æt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mét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nam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ch©m</a:t>
            </a:r>
            <a:r>
              <a:rPr lang="en-US" altLang="en-US" sz="2400" b="1" dirty="0">
                <a:latin typeface=".VnTime" pitchFamily="34" charset="0"/>
              </a:rPr>
              <a:t> m¹nh ë </a:t>
            </a:r>
            <a:r>
              <a:rPr lang="en-US" altLang="en-US" sz="2400" b="1" dirty="0" err="1">
                <a:latin typeface=".VnTime" pitchFamily="34" charset="0"/>
              </a:rPr>
              <a:t>gÇn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cuén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d©y</a:t>
            </a:r>
            <a:r>
              <a:rPr lang="en-US" altLang="en-US" sz="2400" b="1" dirty="0">
                <a:latin typeface=".VnTime" pitchFamily="34" charset="0"/>
              </a:rPr>
              <a:t>.</a:t>
            </a:r>
          </a:p>
          <a:p>
            <a:r>
              <a:rPr lang="en-US" altLang="en-US" sz="2400" b="1" dirty="0">
                <a:latin typeface=".VnTime" pitchFamily="34" charset="0"/>
              </a:rPr>
              <a:t> B. §</a:t>
            </a:r>
            <a:r>
              <a:rPr lang="en-US" altLang="en-US" sz="2400" b="1" dirty="0" err="1">
                <a:latin typeface=".VnTime" pitchFamily="34" charset="0"/>
              </a:rPr>
              <a:t>Æt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mét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nam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ch©m</a:t>
            </a:r>
            <a:r>
              <a:rPr lang="en-US" altLang="en-US" sz="2400" b="1" dirty="0">
                <a:latin typeface=".VnTime" pitchFamily="34" charset="0"/>
              </a:rPr>
              <a:t> ®</a:t>
            </a:r>
            <a:r>
              <a:rPr lang="en-US" altLang="en-US" sz="2400" b="1" dirty="0" err="1">
                <a:latin typeface=".VnTime" pitchFamily="34" charset="0"/>
              </a:rPr>
              <a:t>iÖn</a:t>
            </a:r>
            <a:r>
              <a:rPr lang="en-US" altLang="en-US" sz="2400" b="1" dirty="0">
                <a:latin typeface=".VnTime" pitchFamily="34" charset="0"/>
              </a:rPr>
              <a:t> ë </a:t>
            </a:r>
            <a:r>
              <a:rPr lang="en-US" altLang="en-US" sz="2400" b="1" dirty="0" err="1">
                <a:latin typeface=".VnTime" pitchFamily="34" charset="0"/>
              </a:rPr>
              <a:t>trong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lßng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cuén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d©y</a:t>
            </a:r>
            <a:r>
              <a:rPr lang="en-US" altLang="en-US" sz="2400" b="1" dirty="0">
                <a:latin typeface=".VnTime" pitchFamily="34" charset="0"/>
              </a:rPr>
              <a:t>.</a:t>
            </a:r>
          </a:p>
          <a:p>
            <a:r>
              <a:rPr lang="en-US" altLang="en-US" sz="2400" b="1" dirty="0">
                <a:latin typeface=".VnTime" pitchFamily="34" charset="0"/>
              </a:rPr>
              <a:t> C. </a:t>
            </a:r>
            <a:r>
              <a:rPr lang="en-US" altLang="en-US" sz="2400" b="1" dirty="0" err="1">
                <a:latin typeface=".VnTime" pitchFamily="34" charset="0"/>
              </a:rPr>
              <a:t>Khi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sè</a:t>
            </a:r>
            <a:r>
              <a:rPr lang="en-US" altLang="en-US" sz="2400" b="1" dirty="0">
                <a:latin typeface=".VnTime" pitchFamily="34" charset="0"/>
              </a:rPr>
              <a:t> ®­</a:t>
            </a:r>
            <a:r>
              <a:rPr lang="en-US" altLang="en-US" sz="2400" b="1" dirty="0" err="1">
                <a:latin typeface=".VnTime" pitchFamily="34" charset="0"/>
              </a:rPr>
              <a:t>êng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søc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tõ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xuyªn</a:t>
            </a:r>
            <a:r>
              <a:rPr lang="en-US" altLang="en-US" sz="2400" b="1" dirty="0">
                <a:latin typeface=".VnTime" pitchFamily="34" charset="0"/>
              </a:rPr>
              <a:t> qua </a:t>
            </a:r>
            <a:r>
              <a:rPr lang="en-US" altLang="en-US" sz="2400" b="1" dirty="0" err="1">
                <a:latin typeface=".VnTime" pitchFamily="34" charset="0"/>
              </a:rPr>
              <a:t>tiÕt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diÖn</a:t>
            </a:r>
            <a:r>
              <a:rPr lang="en-US" altLang="en-US" sz="2400" b="1" dirty="0">
                <a:latin typeface=".VnTime" pitchFamily="34" charset="0"/>
              </a:rPr>
              <a:t> S </a:t>
            </a:r>
            <a:r>
              <a:rPr lang="en-US" altLang="en-US" sz="2400" b="1" dirty="0" err="1">
                <a:latin typeface=".VnTime" pitchFamily="34" charset="0"/>
              </a:rPr>
              <a:t>cña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cuén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d©y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lín</a:t>
            </a:r>
            <a:r>
              <a:rPr lang="en-US" altLang="en-US" sz="2400" b="1" dirty="0">
                <a:latin typeface=".VnTime" pitchFamily="34" charset="0"/>
              </a:rPr>
              <a:t>.</a:t>
            </a:r>
          </a:p>
          <a:p>
            <a:r>
              <a:rPr lang="en-US" altLang="en-US" sz="2400" b="1" dirty="0">
                <a:latin typeface=".VnTime" pitchFamily="34" charset="0"/>
              </a:rPr>
              <a:t> D. </a:t>
            </a:r>
            <a:r>
              <a:rPr lang="en-US" altLang="en-US" sz="2400" b="1" dirty="0" err="1">
                <a:latin typeface=".VnTime" pitchFamily="34" charset="0"/>
              </a:rPr>
              <a:t>Khi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sè</a:t>
            </a:r>
            <a:r>
              <a:rPr lang="en-US" altLang="en-US" sz="2400" b="1" dirty="0">
                <a:latin typeface=".VnTime" pitchFamily="34" charset="0"/>
              </a:rPr>
              <a:t> ®­</a:t>
            </a:r>
            <a:r>
              <a:rPr lang="en-US" altLang="en-US" sz="2400" b="1" dirty="0" err="1">
                <a:latin typeface=".VnTime" pitchFamily="34" charset="0"/>
              </a:rPr>
              <a:t>êng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søc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tõ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xuyªn</a:t>
            </a:r>
            <a:r>
              <a:rPr lang="en-US" altLang="en-US" sz="2400" b="1" dirty="0">
                <a:latin typeface=".VnTime" pitchFamily="34" charset="0"/>
              </a:rPr>
              <a:t> qua </a:t>
            </a:r>
            <a:r>
              <a:rPr lang="en-US" altLang="en-US" sz="2400" b="1" dirty="0" err="1">
                <a:latin typeface=".VnTime" pitchFamily="34" charset="0"/>
              </a:rPr>
              <a:t>tiÕt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diÖn</a:t>
            </a:r>
            <a:r>
              <a:rPr lang="en-US" altLang="en-US" sz="2400" b="1" dirty="0">
                <a:latin typeface=".VnTime" pitchFamily="34" charset="0"/>
              </a:rPr>
              <a:t> S </a:t>
            </a:r>
            <a:r>
              <a:rPr lang="en-US" altLang="en-US" sz="2400" b="1" dirty="0" err="1">
                <a:latin typeface=".VnTime" pitchFamily="34" charset="0"/>
              </a:rPr>
              <a:t>cña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cuén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d©y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biÕn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thiªn</a:t>
            </a:r>
            <a:r>
              <a:rPr lang="en-US" altLang="en-US" sz="2400" b="1" dirty="0">
                <a:latin typeface=".VnTime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24587"/>
            <a:ext cx="2568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TỰ KIỂM TRA</a:t>
            </a:r>
          </a:p>
        </p:txBody>
      </p:sp>
    </p:spTree>
    <p:extLst>
      <p:ext uri="{BB962C8B-B14F-4D97-AF65-F5344CB8AC3E}">
        <p14:creationId xmlns:p14="http://schemas.microsoft.com/office/powerpoint/2010/main" val="33951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/>
      <p:bldP spid="27664" grpId="0"/>
      <p:bldP spid="27665" grpId="0"/>
      <p:bldP spid="276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1066800"/>
            <a:ext cx="952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5.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400" b="1" dirty="0">
              <a:solidFill>
                <a:srgbClr val="002060"/>
              </a:solidFill>
              <a:latin typeface=".VnTime" pitchFamily="34" charset="0"/>
            </a:endParaRPr>
          </a:p>
          <a:p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dẫn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kín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vĩnh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cửu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 Vì………………………………………………………………………</a:t>
            </a:r>
            <a:endParaRPr lang="en-US" altLang="en-US" sz="2200" b="1" dirty="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473877" y="1689381"/>
            <a:ext cx="2819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ứng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endParaRPr lang="en-US" alt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09600" y="2103438"/>
            <a:ext cx="8001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cuộn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biến</a:t>
            </a:r>
            <a:r>
              <a:rPr lang="en-US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endParaRPr lang="en-US" alt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28600" y="3173058"/>
            <a:ext cx="89153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Cho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thẳng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chỉ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bị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́?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28600"/>
            <a:ext cx="2568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TỰ KIỂM TRA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4572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sợi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chỉ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mềm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giữa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nằm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do,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chỉ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hướng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Bắc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địa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là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cực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Bắc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70C0"/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/>
      <p:bldP spid="28687" grpId="0"/>
      <p:bldP spid="2868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1740" y="685800"/>
            <a:ext cx="884812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b="1" dirty="0">
                <a:latin typeface=".VnTime" pitchFamily="34" charset="0"/>
              </a:rPr>
              <a:t>	</a:t>
            </a:r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7. a)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tắc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ống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.</a:t>
            </a:r>
          </a:p>
          <a:p>
            <a:r>
              <a:rPr lang="en-US" altLang="en-US" sz="2200" b="1" dirty="0">
                <a:solidFill>
                  <a:srgbClr val="002060"/>
                </a:solidFill>
                <a:latin typeface=".VnTime" pitchFamily="34" charset="0"/>
              </a:rPr>
              <a:t>	    b)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Hãy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sức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ở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cuộn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39.1</a:t>
            </a:r>
            <a:endParaRPr lang="en-US" altLang="en-US" sz="2200" b="1" dirty="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-76200" y="2247900"/>
            <a:ext cx="9144000" cy="426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2212975" y="2976563"/>
            <a:ext cx="5262563" cy="3048000"/>
            <a:chOff x="912" y="2112"/>
            <a:chExt cx="3315" cy="1920"/>
          </a:xfrm>
        </p:grpSpPr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Arc 14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Arc 18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Arc 22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Arc 23"/>
            <p:cNvSpPr>
              <a:spLocks/>
            </p:cNvSpPr>
            <p:nvPr/>
          </p:nvSpPr>
          <p:spPr bwMode="auto">
            <a:xfrm rot="2788868">
              <a:off x="3310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Arc 24"/>
            <p:cNvSpPr>
              <a:spLocks/>
            </p:cNvSpPr>
            <p:nvPr/>
          </p:nvSpPr>
          <p:spPr bwMode="auto">
            <a:xfrm rot="2788868">
              <a:off x="2974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Arc 25"/>
            <p:cNvSpPr>
              <a:spLocks/>
            </p:cNvSpPr>
            <p:nvPr/>
          </p:nvSpPr>
          <p:spPr bwMode="auto">
            <a:xfrm rot="2788868">
              <a:off x="2625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Arc 26"/>
            <p:cNvSpPr>
              <a:spLocks/>
            </p:cNvSpPr>
            <p:nvPr/>
          </p:nvSpPr>
          <p:spPr bwMode="auto">
            <a:xfrm rot="2788868">
              <a:off x="228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Arc 27"/>
            <p:cNvSpPr>
              <a:spLocks/>
            </p:cNvSpPr>
            <p:nvPr/>
          </p:nvSpPr>
          <p:spPr bwMode="auto">
            <a:xfrm rot="2788868">
              <a:off x="1940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Arc 28"/>
            <p:cNvSpPr>
              <a:spLocks/>
            </p:cNvSpPr>
            <p:nvPr/>
          </p:nvSpPr>
          <p:spPr bwMode="auto">
            <a:xfrm rot="2788868">
              <a:off x="1604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Arc 29"/>
            <p:cNvSpPr>
              <a:spLocks/>
            </p:cNvSpPr>
            <p:nvPr/>
          </p:nvSpPr>
          <p:spPr bwMode="auto">
            <a:xfrm rot="2788868">
              <a:off x="125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Arc 30"/>
            <p:cNvSpPr>
              <a:spLocks/>
            </p:cNvSpPr>
            <p:nvPr/>
          </p:nvSpPr>
          <p:spPr bwMode="auto">
            <a:xfrm rot="2788868">
              <a:off x="897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>
              <a:off x="1104" y="3024"/>
              <a:ext cx="0" cy="816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>
              <a:off x="1104" y="3840"/>
              <a:ext cx="912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>
              <a:off x="3648" y="3024"/>
              <a:ext cx="0" cy="816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2208" y="3840"/>
              <a:ext cx="144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2016" y="3696"/>
              <a:ext cx="0" cy="33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2208" y="3744"/>
              <a:ext cx="0" cy="24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>
              <a:off x="1824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8"/>
            <p:cNvSpPr>
              <a:spLocks noChangeShapeType="1"/>
            </p:cNvSpPr>
            <p:nvPr/>
          </p:nvSpPr>
          <p:spPr bwMode="auto">
            <a:xfrm>
              <a:off x="1920" y="3552"/>
              <a:ext cx="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>
              <a:off x="2256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66" name="Group 70"/>
          <p:cNvGrpSpPr>
            <a:grpSpLocks/>
          </p:cNvGrpSpPr>
          <p:nvPr/>
        </p:nvGrpSpPr>
        <p:grpSpPr bwMode="auto">
          <a:xfrm>
            <a:off x="914400" y="1600200"/>
            <a:ext cx="7848600" cy="4267200"/>
            <a:chOff x="432" y="192"/>
            <a:chExt cx="4944" cy="2688"/>
          </a:xfrm>
        </p:grpSpPr>
        <p:sp>
          <p:nvSpPr>
            <p:cNvPr id="29767" name="Arc 71"/>
            <p:cNvSpPr>
              <a:spLocks/>
            </p:cNvSpPr>
            <p:nvPr/>
          </p:nvSpPr>
          <p:spPr bwMode="auto">
            <a:xfrm>
              <a:off x="758" y="1536"/>
              <a:ext cx="4251" cy="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Arc 72"/>
            <p:cNvSpPr>
              <a:spLocks/>
            </p:cNvSpPr>
            <p:nvPr/>
          </p:nvSpPr>
          <p:spPr bwMode="auto">
            <a:xfrm rot="-407609">
              <a:off x="432" y="1680"/>
              <a:ext cx="494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9" name="Arc 73"/>
            <p:cNvSpPr>
              <a:spLocks/>
            </p:cNvSpPr>
            <p:nvPr/>
          </p:nvSpPr>
          <p:spPr bwMode="auto">
            <a:xfrm rot="10398119">
              <a:off x="432" y="192"/>
              <a:ext cx="494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Line 74"/>
            <p:cNvSpPr>
              <a:spLocks noChangeShapeType="1"/>
            </p:cNvSpPr>
            <p:nvPr/>
          </p:nvSpPr>
          <p:spPr bwMode="auto">
            <a:xfrm>
              <a:off x="4512" y="1056"/>
              <a:ext cx="384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75"/>
            <p:cNvSpPr>
              <a:spLocks noChangeShapeType="1"/>
            </p:cNvSpPr>
            <p:nvPr/>
          </p:nvSpPr>
          <p:spPr bwMode="auto">
            <a:xfrm flipV="1">
              <a:off x="4560" y="1152"/>
              <a:ext cx="336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76"/>
            <p:cNvSpPr>
              <a:spLocks noChangeShapeType="1"/>
            </p:cNvSpPr>
            <p:nvPr/>
          </p:nvSpPr>
          <p:spPr bwMode="auto">
            <a:xfrm>
              <a:off x="4704" y="1440"/>
              <a:ext cx="192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Line 77"/>
            <p:cNvSpPr>
              <a:spLocks noChangeShapeType="1"/>
            </p:cNvSpPr>
            <p:nvPr/>
          </p:nvSpPr>
          <p:spPr bwMode="auto">
            <a:xfrm flipH="1">
              <a:off x="4752" y="1536"/>
              <a:ext cx="144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Line 78"/>
            <p:cNvSpPr>
              <a:spLocks noChangeShapeType="1"/>
            </p:cNvSpPr>
            <p:nvPr/>
          </p:nvSpPr>
          <p:spPr bwMode="auto">
            <a:xfrm>
              <a:off x="4752" y="1776"/>
              <a:ext cx="144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79"/>
            <p:cNvSpPr>
              <a:spLocks noChangeShapeType="1"/>
            </p:cNvSpPr>
            <p:nvPr/>
          </p:nvSpPr>
          <p:spPr bwMode="auto">
            <a:xfrm flipV="1">
              <a:off x="4608" y="1872"/>
              <a:ext cx="288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82" name="Group 86"/>
          <p:cNvGrpSpPr>
            <a:grpSpLocks/>
          </p:cNvGrpSpPr>
          <p:nvPr/>
        </p:nvGrpSpPr>
        <p:grpSpPr bwMode="auto">
          <a:xfrm>
            <a:off x="2212167" y="2989392"/>
            <a:ext cx="5262563" cy="3048000"/>
            <a:chOff x="912" y="2112"/>
            <a:chExt cx="3315" cy="1920"/>
          </a:xfrm>
        </p:grpSpPr>
        <p:sp>
          <p:nvSpPr>
            <p:cNvPr id="29783" name="Oval 87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Line 88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5" name="Line 89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6" name="Arc 90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Oval 91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8" name="Line 92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9" name="Line 93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0" name="Arc 94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Oval 95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Line 96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3" name="Line 97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4" name="Arc 98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5" name="Arc 99"/>
            <p:cNvSpPr>
              <a:spLocks/>
            </p:cNvSpPr>
            <p:nvPr/>
          </p:nvSpPr>
          <p:spPr bwMode="auto">
            <a:xfrm rot="2788868">
              <a:off x="3310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6" name="Arc 100"/>
            <p:cNvSpPr>
              <a:spLocks/>
            </p:cNvSpPr>
            <p:nvPr/>
          </p:nvSpPr>
          <p:spPr bwMode="auto">
            <a:xfrm rot="2788868">
              <a:off x="2974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7" name="Arc 101"/>
            <p:cNvSpPr>
              <a:spLocks/>
            </p:cNvSpPr>
            <p:nvPr/>
          </p:nvSpPr>
          <p:spPr bwMode="auto">
            <a:xfrm rot="2788868">
              <a:off x="2625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8" name="Arc 102"/>
            <p:cNvSpPr>
              <a:spLocks/>
            </p:cNvSpPr>
            <p:nvPr/>
          </p:nvSpPr>
          <p:spPr bwMode="auto">
            <a:xfrm rot="2788868">
              <a:off x="228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9" name="Arc 103"/>
            <p:cNvSpPr>
              <a:spLocks/>
            </p:cNvSpPr>
            <p:nvPr/>
          </p:nvSpPr>
          <p:spPr bwMode="auto">
            <a:xfrm rot="2788868">
              <a:off x="1940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" name="Arc 104"/>
            <p:cNvSpPr>
              <a:spLocks/>
            </p:cNvSpPr>
            <p:nvPr/>
          </p:nvSpPr>
          <p:spPr bwMode="auto">
            <a:xfrm rot="2788868">
              <a:off x="1604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1" name="Arc 105"/>
            <p:cNvSpPr>
              <a:spLocks/>
            </p:cNvSpPr>
            <p:nvPr/>
          </p:nvSpPr>
          <p:spPr bwMode="auto">
            <a:xfrm rot="2788868">
              <a:off x="125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2" name="Arc 106"/>
            <p:cNvSpPr>
              <a:spLocks/>
            </p:cNvSpPr>
            <p:nvPr/>
          </p:nvSpPr>
          <p:spPr bwMode="auto">
            <a:xfrm rot="2788868">
              <a:off x="897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3" name="Line 107"/>
            <p:cNvSpPr>
              <a:spLocks noChangeShapeType="1"/>
            </p:cNvSpPr>
            <p:nvPr/>
          </p:nvSpPr>
          <p:spPr bwMode="auto">
            <a:xfrm>
              <a:off x="1104" y="3024"/>
              <a:ext cx="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4" name="Line 108"/>
            <p:cNvSpPr>
              <a:spLocks noChangeShapeType="1"/>
            </p:cNvSpPr>
            <p:nvPr/>
          </p:nvSpPr>
          <p:spPr bwMode="auto">
            <a:xfrm>
              <a:off x="1104" y="3840"/>
              <a:ext cx="9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5" name="Line 109"/>
            <p:cNvSpPr>
              <a:spLocks noChangeShapeType="1"/>
            </p:cNvSpPr>
            <p:nvPr/>
          </p:nvSpPr>
          <p:spPr bwMode="auto">
            <a:xfrm>
              <a:off x="3648" y="3024"/>
              <a:ext cx="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6" name="Line 110"/>
            <p:cNvSpPr>
              <a:spLocks noChangeShapeType="1"/>
            </p:cNvSpPr>
            <p:nvPr/>
          </p:nvSpPr>
          <p:spPr bwMode="auto">
            <a:xfrm>
              <a:off x="2208" y="3840"/>
              <a:ext cx="144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7" name="Line 111"/>
            <p:cNvSpPr>
              <a:spLocks noChangeShapeType="1"/>
            </p:cNvSpPr>
            <p:nvPr/>
          </p:nvSpPr>
          <p:spPr bwMode="auto">
            <a:xfrm>
              <a:off x="2016" y="3696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8" name="Line 112"/>
            <p:cNvSpPr>
              <a:spLocks noChangeShapeType="1"/>
            </p:cNvSpPr>
            <p:nvPr/>
          </p:nvSpPr>
          <p:spPr bwMode="auto">
            <a:xfrm>
              <a:off x="2208" y="3744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9" name="Line 113"/>
            <p:cNvSpPr>
              <a:spLocks noChangeShapeType="1"/>
            </p:cNvSpPr>
            <p:nvPr/>
          </p:nvSpPr>
          <p:spPr bwMode="auto">
            <a:xfrm>
              <a:off x="1824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0" name="Line 114"/>
            <p:cNvSpPr>
              <a:spLocks noChangeShapeType="1"/>
            </p:cNvSpPr>
            <p:nvPr/>
          </p:nvSpPr>
          <p:spPr bwMode="auto">
            <a:xfrm>
              <a:off x="1920" y="3552"/>
              <a:ext cx="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1" name="Line 115"/>
            <p:cNvSpPr>
              <a:spLocks noChangeShapeType="1"/>
            </p:cNvSpPr>
            <p:nvPr/>
          </p:nvSpPr>
          <p:spPr bwMode="auto">
            <a:xfrm>
              <a:off x="2256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53204" y="152400"/>
            <a:ext cx="196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TỰ KIỂM TRA</a:t>
            </a:r>
          </a:p>
        </p:txBody>
      </p:sp>
    </p:spTree>
    <p:extLst>
      <p:ext uri="{BB962C8B-B14F-4D97-AF65-F5344CB8AC3E}">
        <p14:creationId xmlns:p14="http://schemas.microsoft.com/office/powerpoint/2010/main" val="359311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7006" y="72335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giống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cấu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tạo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loại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máy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loại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máy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08840" y="1718876"/>
            <a:ext cx="8947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Gièng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nhau</a:t>
            </a:r>
            <a:r>
              <a:rPr lang="en-US" altLang="en-US" sz="2400" b="1" dirty="0">
                <a:latin typeface=".VnTime" pitchFamily="34" charset="0"/>
              </a:rPr>
              <a:t>: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cã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2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bé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phËn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chÝnh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lµ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nam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ch©m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&amp;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cuén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d©y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dÉn</a:t>
            </a:r>
            <a:endParaRPr lang="en-US" altLang="en-US" sz="2400" b="1" i="1" dirty="0">
              <a:solidFill>
                <a:srgbClr val="0070C0"/>
              </a:solidFill>
              <a:latin typeface=".VnTime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19482" y="2284096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 sz="2400" b="1" dirty="0">
                <a:solidFill>
                  <a:srgbClr val="FFFF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Kh¸c</a:t>
            </a:r>
            <a:r>
              <a:rPr lang="en-US" altLang="en-US" sz="24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nhau</a:t>
            </a:r>
            <a:r>
              <a:rPr lang="en-US" altLang="en-US" sz="2400" b="1" dirty="0">
                <a:solidFill>
                  <a:srgbClr val="0070C0"/>
                </a:solidFill>
                <a:latin typeface=".VnTime" pitchFamily="34" charset="0"/>
              </a:rPr>
              <a:t>: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Mét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lo¹i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cã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r«to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lµ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cuén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d©y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,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mét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lo¹i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cã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r«to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lµ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nam</a:t>
            </a:r>
            <a:r>
              <a:rPr lang="en-US" altLang="en-US" sz="2400" b="1" i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400" b="1" i="1" dirty="0" err="1">
                <a:solidFill>
                  <a:srgbClr val="0070C0"/>
                </a:solidFill>
                <a:latin typeface=".VnTime" pitchFamily="34" charset="0"/>
              </a:rPr>
              <a:t>ch©m</a:t>
            </a:r>
            <a:endParaRPr lang="en-US" altLang="en-US" sz="2400" b="1" i="1" dirty="0">
              <a:solidFill>
                <a:srgbClr val="0070C0"/>
              </a:solidFill>
              <a:latin typeface=".VnTime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0" y="334017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9. 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thích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vì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50810" y="4412483"/>
            <a:ext cx="893777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dirty="0">
                <a:latin typeface=".VnTime" pitchFamily="34" charset="0"/>
              </a:rPr>
              <a:t>  </a:t>
            </a:r>
            <a:r>
              <a:rPr lang="en-US" altLang="en-US" sz="22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Hai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bô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̣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phận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chính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là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nam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châm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va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̀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khung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dây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  <a:r>
              <a:rPr lang="en-US" altLang="en-US" sz="2200" b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vì ta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sẽ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lục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alt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quay.</a:t>
            </a:r>
            <a:endParaRPr lang="en-US" altLang="en-US" sz="2200" b="1" i="1" dirty="0">
              <a:solidFill>
                <a:srgbClr val="0070C0"/>
              </a:solidFill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52400"/>
            <a:ext cx="196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TỰ KIỂM TRA</a:t>
            </a:r>
          </a:p>
        </p:txBody>
      </p:sp>
    </p:spTree>
    <p:extLst>
      <p:ext uri="{BB962C8B-B14F-4D97-AF65-F5344CB8AC3E}">
        <p14:creationId xmlns:p14="http://schemas.microsoft.com/office/powerpoint/2010/main" val="27116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/>
      <p:bldP spid="30732" grpId="0"/>
      <p:bldP spid="30733" grpId="0"/>
      <p:bldP spid="307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0" name="Rectangle 240"/>
          <p:cNvSpPr>
            <a:spLocks noChangeArrowheads="1"/>
          </p:cNvSpPr>
          <p:nvPr/>
        </p:nvSpPr>
        <p:spPr bwMode="auto">
          <a:xfrm>
            <a:off x="19050" y="2895600"/>
            <a:ext cx="9144000" cy="396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33" name="Group 53"/>
          <p:cNvGrpSpPr>
            <a:grpSpLocks/>
          </p:cNvGrpSpPr>
          <p:nvPr/>
        </p:nvGrpSpPr>
        <p:grpSpPr bwMode="auto">
          <a:xfrm>
            <a:off x="7034213" y="2986088"/>
            <a:ext cx="2414587" cy="3533775"/>
            <a:chOff x="3945" y="1756"/>
            <a:chExt cx="1521" cy="2226"/>
          </a:xfrm>
        </p:grpSpPr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3984" y="1920"/>
              <a:ext cx="0" cy="1968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auto">
            <a:xfrm>
              <a:off x="3945" y="2688"/>
              <a:ext cx="96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Text Box 47"/>
            <p:cNvSpPr txBox="1">
              <a:spLocks noChangeArrowheads="1"/>
            </p:cNvSpPr>
            <p:nvPr/>
          </p:nvSpPr>
          <p:spPr bwMode="auto">
            <a:xfrm>
              <a:off x="4032" y="259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00FF00"/>
                  </a:solidFill>
                  <a:latin typeface=".VnTime" pitchFamily="34" charset="0"/>
                </a:rPr>
                <a:t>N</a:t>
              </a:r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4128" y="2016"/>
              <a:ext cx="2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4102" y="369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4224" y="3600"/>
              <a:ext cx="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3981" y="1756"/>
              <a:ext cx="1485" cy="228"/>
            </a:xfrm>
            <a:custGeom>
              <a:avLst/>
              <a:gdLst>
                <a:gd name="T0" fmla="*/ 0 w 1485"/>
                <a:gd name="T1" fmla="*/ 177 h 228"/>
                <a:gd name="T2" fmla="*/ 38 w 1485"/>
                <a:gd name="T3" fmla="*/ 164 h 228"/>
                <a:gd name="T4" fmla="*/ 89 w 1485"/>
                <a:gd name="T5" fmla="*/ 138 h 228"/>
                <a:gd name="T6" fmla="*/ 179 w 1485"/>
                <a:gd name="T7" fmla="*/ 113 h 228"/>
                <a:gd name="T8" fmla="*/ 294 w 1485"/>
                <a:gd name="T9" fmla="*/ 126 h 228"/>
                <a:gd name="T10" fmla="*/ 294 w 1485"/>
                <a:gd name="T11" fmla="*/ 202 h 228"/>
                <a:gd name="T12" fmla="*/ 256 w 1485"/>
                <a:gd name="T13" fmla="*/ 215 h 228"/>
                <a:gd name="T14" fmla="*/ 179 w 1485"/>
                <a:gd name="T15" fmla="*/ 202 h 228"/>
                <a:gd name="T16" fmla="*/ 217 w 1485"/>
                <a:gd name="T17" fmla="*/ 100 h 228"/>
                <a:gd name="T18" fmla="*/ 256 w 1485"/>
                <a:gd name="T19" fmla="*/ 87 h 228"/>
                <a:gd name="T20" fmla="*/ 601 w 1485"/>
                <a:gd name="T21" fmla="*/ 151 h 228"/>
                <a:gd name="T22" fmla="*/ 486 w 1485"/>
                <a:gd name="T23" fmla="*/ 177 h 228"/>
                <a:gd name="T24" fmla="*/ 537 w 1485"/>
                <a:gd name="T25" fmla="*/ 74 h 228"/>
                <a:gd name="T26" fmla="*/ 832 w 1485"/>
                <a:gd name="T27" fmla="*/ 100 h 228"/>
                <a:gd name="T28" fmla="*/ 857 w 1485"/>
                <a:gd name="T29" fmla="*/ 138 h 228"/>
                <a:gd name="T30" fmla="*/ 845 w 1485"/>
                <a:gd name="T31" fmla="*/ 190 h 228"/>
                <a:gd name="T32" fmla="*/ 755 w 1485"/>
                <a:gd name="T33" fmla="*/ 190 h 228"/>
                <a:gd name="T34" fmla="*/ 832 w 1485"/>
                <a:gd name="T35" fmla="*/ 49 h 228"/>
                <a:gd name="T36" fmla="*/ 1075 w 1485"/>
                <a:gd name="T37" fmla="*/ 87 h 228"/>
                <a:gd name="T38" fmla="*/ 1088 w 1485"/>
                <a:gd name="T39" fmla="*/ 126 h 228"/>
                <a:gd name="T40" fmla="*/ 1126 w 1485"/>
                <a:gd name="T41" fmla="*/ 164 h 228"/>
                <a:gd name="T42" fmla="*/ 1101 w 1485"/>
                <a:gd name="T43" fmla="*/ 228 h 228"/>
                <a:gd name="T44" fmla="*/ 973 w 1485"/>
                <a:gd name="T45" fmla="*/ 151 h 228"/>
                <a:gd name="T46" fmla="*/ 998 w 1485"/>
                <a:gd name="T47" fmla="*/ 62 h 228"/>
                <a:gd name="T48" fmla="*/ 1152 w 1485"/>
                <a:gd name="T49" fmla="*/ 23 h 228"/>
                <a:gd name="T50" fmla="*/ 1318 w 1485"/>
                <a:gd name="T51" fmla="*/ 49 h 228"/>
                <a:gd name="T52" fmla="*/ 1331 w 1485"/>
                <a:gd name="T53" fmla="*/ 87 h 228"/>
                <a:gd name="T54" fmla="*/ 1305 w 1485"/>
                <a:gd name="T55" fmla="*/ 190 h 228"/>
                <a:gd name="T56" fmla="*/ 1254 w 1485"/>
                <a:gd name="T57" fmla="*/ 113 h 228"/>
                <a:gd name="T58" fmla="*/ 1382 w 1485"/>
                <a:gd name="T59" fmla="*/ 49 h 228"/>
                <a:gd name="T60" fmla="*/ 1459 w 1485"/>
                <a:gd name="T61" fmla="*/ 151 h 228"/>
                <a:gd name="T62" fmla="*/ 1485 w 1485"/>
                <a:gd name="T63" fmla="*/ 19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5" h="228">
                  <a:moveTo>
                    <a:pt x="0" y="177"/>
                  </a:moveTo>
                  <a:cubicBezTo>
                    <a:pt x="13" y="173"/>
                    <a:pt x="26" y="169"/>
                    <a:pt x="38" y="164"/>
                  </a:cubicBezTo>
                  <a:cubicBezTo>
                    <a:pt x="55" y="156"/>
                    <a:pt x="71" y="145"/>
                    <a:pt x="89" y="138"/>
                  </a:cubicBezTo>
                  <a:cubicBezTo>
                    <a:pt x="118" y="127"/>
                    <a:pt x="150" y="123"/>
                    <a:pt x="179" y="113"/>
                  </a:cubicBezTo>
                  <a:cubicBezTo>
                    <a:pt x="217" y="117"/>
                    <a:pt x="258" y="112"/>
                    <a:pt x="294" y="126"/>
                  </a:cubicBezTo>
                  <a:cubicBezTo>
                    <a:pt x="319" y="136"/>
                    <a:pt x="304" y="192"/>
                    <a:pt x="294" y="202"/>
                  </a:cubicBezTo>
                  <a:cubicBezTo>
                    <a:pt x="285" y="211"/>
                    <a:pt x="269" y="211"/>
                    <a:pt x="256" y="215"/>
                  </a:cubicBezTo>
                  <a:cubicBezTo>
                    <a:pt x="230" y="211"/>
                    <a:pt x="196" y="222"/>
                    <a:pt x="179" y="202"/>
                  </a:cubicBezTo>
                  <a:cubicBezTo>
                    <a:pt x="165" y="185"/>
                    <a:pt x="201" y="113"/>
                    <a:pt x="217" y="100"/>
                  </a:cubicBezTo>
                  <a:cubicBezTo>
                    <a:pt x="228" y="91"/>
                    <a:pt x="243" y="91"/>
                    <a:pt x="256" y="87"/>
                  </a:cubicBezTo>
                  <a:cubicBezTo>
                    <a:pt x="319" y="90"/>
                    <a:pt x="564" y="33"/>
                    <a:pt x="601" y="151"/>
                  </a:cubicBezTo>
                  <a:cubicBezTo>
                    <a:pt x="559" y="217"/>
                    <a:pt x="555" y="211"/>
                    <a:pt x="486" y="177"/>
                  </a:cubicBezTo>
                  <a:cubicBezTo>
                    <a:pt x="464" y="112"/>
                    <a:pt x="485" y="110"/>
                    <a:pt x="537" y="74"/>
                  </a:cubicBezTo>
                  <a:cubicBezTo>
                    <a:pt x="635" y="81"/>
                    <a:pt x="739" y="66"/>
                    <a:pt x="832" y="100"/>
                  </a:cubicBezTo>
                  <a:cubicBezTo>
                    <a:pt x="846" y="105"/>
                    <a:pt x="849" y="125"/>
                    <a:pt x="857" y="138"/>
                  </a:cubicBezTo>
                  <a:cubicBezTo>
                    <a:pt x="853" y="155"/>
                    <a:pt x="856" y="176"/>
                    <a:pt x="845" y="190"/>
                  </a:cubicBezTo>
                  <a:cubicBezTo>
                    <a:pt x="825" y="215"/>
                    <a:pt x="774" y="194"/>
                    <a:pt x="755" y="190"/>
                  </a:cubicBezTo>
                  <a:cubicBezTo>
                    <a:pt x="725" y="99"/>
                    <a:pt x="751" y="76"/>
                    <a:pt x="832" y="49"/>
                  </a:cubicBezTo>
                  <a:cubicBezTo>
                    <a:pt x="914" y="57"/>
                    <a:pt x="997" y="60"/>
                    <a:pt x="1075" y="87"/>
                  </a:cubicBezTo>
                  <a:cubicBezTo>
                    <a:pt x="1079" y="100"/>
                    <a:pt x="1080" y="115"/>
                    <a:pt x="1088" y="126"/>
                  </a:cubicBezTo>
                  <a:cubicBezTo>
                    <a:pt x="1098" y="141"/>
                    <a:pt x="1124" y="146"/>
                    <a:pt x="1126" y="164"/>
                  </a:cubicBezTo>
                  <a:cubicBezTo>
                    <a:pt x="1129" y="187"/>
                    <a:pt x="1109" y="207"/>
                    <a:pt x="1101" y="228"/>
                  </a:cubicBezTo>
                  <a:cubicBezTo>
                    <a:pt x="1025" y="215"/>
                    <a:pt x="996" y="226"/>
                    <a:pt x="973" y="151"/>
                  </a:cubicBezTo>
                  <a:cubicBezTo>
                    <a:pt x="981" y="121"/>
                    <a:pt x="978" y="85"/>
                    <a:pt x="998" y="62"/>
                  </a:cubicBezTo>
                  <a:cubicBezTo>
                    <a:pt x="1016" y="42"/>
                    <a:pt x="1129" y="27"/>
                    <a:pt x="1152" y="23"/>
                  </a:cubicBezTo>
                  <a:cubicBezTo>
                    <a:pt x="1207" y="32"/>
                    <a:pt x="1268" y="24"/>
                    <a:pt x="1318" y="49"/>
                  </a:cubicBezTo>
                  <a:cubicBezTo>
                    <a:pt x="1330" y="55"/>
                    <a:pt x="1327" y="74"/>
                    <a:pt x="1331" y="87"/>
                  </a:cubicBezTo>
                  <a:cubicBezTo>
                    <a:pt x="1322" y="121"/>
                    <a:pt x="1339" y="179"/>
                    <a:pt x="1305" y="190"/>
                  </a:cubicBezTo>
                  <a:cubicBezTo>
                    <a:pt x="1276" y="200"/>
                    <a:pt x="1254" y="113"/>
                    <a:pt x="1254" y="113"/>
                  </a:cubicBezTo>
                  <a:cubicBezTo>
                    <a:pt x="1216" y="0"/>
                    <a:pt x="1298" y="40"/>
                    <a:pt x="1382" y="49"/>
                  </a:cubicBezTo>
                  <a:cubicBezTo>
                    <a:pt x="1439" y="85"/>
                    <a:pt x="1431" y="96"/>
                    <a:pt x="1459" y="151"/>
                  </a:cubicBezTo>
                  <a:cubicBezTo>
                    <a:pt x="1466" y="165"/>
                    <a:pt x="1485" y="190"/>
                    <a:pt x="1485" y="190"/>
                  </a:cubicBezTo>
                </a:path>
              </a:pathLst>
            </a:custGeom>
            <a:noFill/>
            <a:ln w="38100" cmpd="sng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3994" y="3635"/>
              <a:ext cx="1356" cy="347"/>
            </a:xfrm>
            <a:custGeom>
              <a:avLst/>
              <a:gdLst>
                <a:gd name="T0" fmla="*/ 0 w 1356"/>
                <a:gd name="T1" fmla="*/ 243 h 347"/>
                <a:gd name="T2" fmla="*/ 320 w 1356"/>
                <a:gd name="T3" fmla="*/ 256 h 347"/>
                <a:gd name="T4" fmla="*/ 384 w 1356"/>
                <a:gd name="T5" fmla="*/ 269 h 347"/>
                <a:gd name="T6" fmla="*/ 332 w 1356"/>
                <a:gd name="T7" fmla="*/ 333 h 347"/>
                <a:gd name="T8" fmla="*/ 204 w 1356"/>
                <a:gd name="T9" fmla="*/ 282 h 347"/>
                <a:gd name="T10" fmla="*/ 307 w 1356"/>
                <a:gd name="T11" fmla="*/ 218 h 347"/>
                <a:gd name="T12" fmla="*/ 652 w 1356"/>
                <a:gd name="T13" fmla="*/ 218 h 347"/>
                <a:gd name="T14" fmla="*/ 678 w 1356"/>
                <a:gd name="T15" fmla="*/ 256 h 347"/>
                <a:gd name="T16" fmla="*/ 563 w 1356"/>
                <a:gd name="T17" fmla="*/ 282 h 347"/>
                <a:gd name="T18" fmla="*/ 588 w 1356"/>
                <a:gd name="T19" fmla="*/ 154 h 347"/>
                <a:gd name="T20" fmla="*/ 819 w 1356"/>
                <a:gd name="T21" fmla="*/ 179 h 347"/>
                <a:gd name="T22" fmla="*/ 896 w 1356"/>
                <a:gd name="T23" fmla="*/ 231 h 347"/>
                <a:gd name="T24" fmla="*/ 921 w 1356"/>
                <a:gd name="T25" fmla="*/ 282 h 347"/>
                <a:gd name="T26" fmla="*/ 806 w 1356"/>
                <a:gd name="T27" fmla="*/ 269 h 347"/>
                <a:gd name="T28" fmla="*/ 768 w 1356"/>
                <a:gd name="T29" fmla="*/ 231 h 347"/>
                <a:gd name="T30" fmla="*/ 896 w 1356"/>
                <a:gd name="T31" fmla="*/ 103 h 347"/>
                <a:gd name="T32" fmla="*/ 1024 w 1356"/>
                <a:gd name="T33" fmla="*/ 115 h 347"/>
                <a:gd name="T34" fmla="*/ 1139 w 1356"/>
                <a:gd name="T35" fmla="*/ 231 h 347"/>
                <a:gd name="T36" fmla="*/ 1036 w 1356"/>
                <a:gd name="T37" fmla="*/ 205 h 347"/>
                <a:gd name="T38" fmla="*/ 1049 w 1356"/>
                <a:gd name="T39" fmla="*/ 115 h 347"/>
                <a:gd name="T40" fmla="*/ 1100 w 1356"/>
                <a:gd name="T41" fmla="*/ 103 h 347"/>
                <a:gd name="T42" fmla="*/ 1241 w 1356"/>
                <a:gd name="T43" fmla="*/ 115 h 347"/>
                <a:gd name="T44" fmla="*/ 1280 w 1356"/>
                <a:gd name="T45" fmla="*/ 231 h 347"/>
                <a:gd name="T46" fmla="*/ 1228 w 1356"/>
                <a:gd name="T47" fmla="*/ 218 h 347"/>
                <a:gd name="T48" fmla="*/ 1216 w 1356"/>
                <a:gd name="T49" fmla="*/ 179 h 347"/>
                <a:gd name="T50" fmla="*/ 1190 w 1356"/>
                <a:gd name="T51" fmla="*/ 128 h 347"/>
                <a:gd name="T52" fmla="*/ 1280 w 1356"/>
                <a:gd name="T53" fmla="*/ 0 h 347"/>
                <a:gd name="T54" fmla="*/ 1356 w 1356"/>
                <a:gd name="T55" fmla="*/ 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56" h="347">
                  <a:moveTo>
                    <a:pt x="0" y="243"/>
                  </a:moveTo>
                  <a:cubicBezTo>
                    <a:pt x="107" y="247"/>
                    <a:pt x="213" y="249"/>
                    <a:pt x="320" y="256"/>
                  </a:cubicBezTo>
                  <a:cubicBezTo>
                    <a:pt x="342" y="257"/>
                    <a:pt x="369" y="254"/>
                    <a:pt x="384" y="269"/>
                  </a:cubicBezTo>
                  <a:cubicBezTo>
                    <a:pt x="408" y="293"/>
                    <a:pt x="333" y="333"/>
                    <a:pt x="332" y="333"/>
                  </a:cubicBezTo>
                  <a:cubicBezTo>
                    <a:pt x="316" y="331"/>
                    <a:pt x="204" y="343"/>
                    <a:pt x="204" y="282"/>
                  </a:cubicBezTo>
                  <a:cubicBezTo>
                    <a:pt x="204" y="242"/>
                    <a:pt x="307" y="218"/>
                    <a:pt x="307" y="218"/>
                  </a:cubicBezTo>
                  <a:cubicBezTo>
                    <a:pt x="408" y="149"/>
                    <a:pt x="539" y="179"/>
                    <a:pt x="652" y="218"/>
                  </a:cubicBezTo>
                  <a:cubicBezTo>
                    <a:pt x="661" y="231"/>
                    <a:pt x="676" y="241"/>
                    <a:pt x="678" y="256"/>
                  </a:cubicBezTo>
                  <a:cubicBezTo>
                    <a:pt x="691" y="347"/>
                    <a:pt x="605" y="296"/>
                    <a:pt x="563" y="282"/>
                  </a:cubicBezTo>
                  <a:cubicBezTo>
                    <a:pt x="519" y="217"/>
                    <a:pt x="536" y="206"/>
                    <a:pt x="588" y="154"/>
                  </a:cubicBezTo>
                  <a:cubicBezTo>
                    <a:pt x="665" y="159"/>
                    <a:pt x="751" y="142"/>
                    <a:pt x="819" y="179"/>
                  </a:cubicBezTo>
                  <a:cubicBezTo>
                    <a:pt x="846" y="194"/>
                    <a:pt x="896" y="231"/>
                    <a:pt x="896" y="231"/>
                  </a:cubicBezTo>
                  <a:cubicBezTo>
                    <a:pt x="904" y="248"/>
                    <a:pt x="925" y="263"/>
                    <a:pt x="921" y="282"/>
                  </a:cubicBezTo>
                  <a:cubicBezTo>
                    <a:pt x="913" y="320"/>
                    <a:pt x="806" y="269"/>
                    <a:pt x="806" y="269"/>
                  </a:cubicBezTo>
                  <a:cubicBezTo>
                    <a:pt x="793" y="256"/>
                    <a:pt x="772" y="249"/>
                    <a:pt x="768" y="231"/>
                  </a:cubicBezTo>
                  <a:cubicBezTo>
                    <a:pt x="745" y="119"/>
                    <a:pt x="817" y="115"/>
                    <a:pt x="896" y="103"/>
                  </a:cubicBezTo>
                  <a:cubicBezTo>
                    <a:pt x="951" y="84"/>
                    <a:pt x="967" y="102"/>
                    <a:pt x="1024" y="115"/>
                  </a:cubicBezTo>
                  <a:cubicBezTo>
                    <a:pt x="1081" y="144"/>
                    <a:pt x="1118" y="169"/>
                    <a:pt x="1139" y="231"/>
                  </a:cubicBezTo>
                  <a:cubicBezTo>
                    <a:pt x="1079" y="270"/>
                    <a:pt x="1075" y="262"/>
                    <a:pt x="1036" y="205"/>
                  </a:cubicBezTo>
                  <a:cubicBezTo>
                    <a:pt x="1040" y="175"/>
                    <a:pt x="1033" y="141"/>
                    <a:pt x="1049" y="115"/>
                  </a:cubicBezTo>
                  <a:cubicBezTo>
                    <a:pt x="1058" y="100"/>
                    <a:pt x="1083" y="103"/>
                    <a:pt x="1100" y="103"/>
                  </a:cubicBezTo>
                  <a:cubicBezTo>
                    <a:pt x="1147" y="103"/>
                    <a:pt x="1194" y="111"/>
                    <a:pt x="1241" y="115"/>
                  </a:cubicBezTo>
                  <a:cubicBezTo>
                    <a:pt x="1324" y="143"/>
                    <a:pt x="1309" y="156"/>
                    <a:pt x="1280" y="231"/>
                  </a:cubicBezTo>
                  <a:cubicBezTo>
                    <a:pt x="1263" y="227"/>
                    <a:pt x="1242" y="229"/>
                    <a:pt x="1228" y="218"/>
                  </a:cubicBezTo>
                  <a:cubicBezTo>
                    <a:pt x="1217" y="209"/>
                    <a:pt x="1221" y="192"/>
                    <a:pt x="1216" y="179"/>
                  </a:cubicBezTo>
                  <a:cubicBezTo>
                    <a:pt x="1209" y="161"/>
                    <a:pt x="1199" y="145"/>
                    <a:pt x="1190" y="128"/>
                  </a:cubicBezTo>
                  <a:cubicBezTo>
                    <a:pt x="1203" y="51"/>
                    <a:pt x="1205" y="25"/>
                    <a:pt x="1280" y="0"/>
                  </a:cubicBezTo>
                  <a:cubicBezTo>
                    <a:pt x="1339" y="15"/>
                    <a:pt x="1313" y="13"/>
                    <a:pt x="1356" y="13"/>
                  </a:cubicBezTo>
                </a:path>
              </a:pathLst>
            </a:custGeom>
            <a:noFill/>
            <a:ln w="38100" cmpd="sng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50" name="Group 170"/>
          <p:cNvGrpSpPr>
            <a:grpSpLocks/>
          </p:cNvGrpSpPr>
          <p:nvPr/>
        </p:nvGrpSpPr>
        <p:grpSpPr bwMode="auto">
          <a:xfrm>
            <a:off x="993775" y="3733800"/>
            <a:ext cx="5262563" cy="3048000"/>
            <a:chOff x="912" y="2112"/>
            <a:chExt cx="3315" cy="1920"/>
          </a:xfrm>
        </p:grpSpPr>
        <p:sp>
          <p:nvSpPr>
            <p:cNvPr id="20651" name="Oval 171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2" name="Line 172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Line 173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Arc 174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6" name="Line 176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7" name="Line 177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Arc 178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0" name="Line 180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1" name="Line 181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2" name="Arc 182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3" name="Arc 183"/>
            <p:cNvSpPr>
              <a:spLocks/>
            </p:cNvSpPr>
            <p:nvPr/>
          </p:nvSpPr>
          <p:spPr bwMode="auto">
            <a:xfrm rot="2788868">
              <a:off x="3310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4" name="Arc 184"/>
            <p:cNvSpPr>
              <a:spLocks/>
            </p:cNvSpPr>
            <p:nvPr/>
          </p:nvSpPr>
          <p:spPr bwMode="auto">
            <a:xfrm rot="2788868">
              <a:off x="2974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5" name="Arc 185"/>
            <p:cNvSpPr>
              <a:spLocks/>
            </p:cNvSpPr>
            <p:nvPr/>
          </p:nvSpPr>
          <p:spPr bwMode="auto">
            <a:xfrm rot="2788868">
              <a:off x="2625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6" name="Arc 186"/>
            <p:cNvSpPr>
              <a:spLocks/>
            </p:cNvSpPr>
            <p:nvPr/>
          </p:nvSpPr>
          <p:spPr bwMode="auto">
            <a:xfrm rot="2788868">
              <a:off x="228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7" name="Arc 187"/>
            <p:cNvSpPr>
              <a:spLocks/>
            </p:cNvSpPr>
            <p:nvPr/>
          </p:nvSpPr>
          <p:spPr bwMode="auto">
            <a:xfrm rot="2788868">
              <a:off x="1940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8" name="Arc 188"/>
            <p:cNvSpPr>
              <a:spLocks/>
            </p:cNvSpPr>
            <p:nvPr/>
          </p:nvSpPr>
          <p:spPr bwMode="auto">
            <a:xfrm rot="2788868">
              <a:off x="1604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9" name="Arc 189"/>
            <p:cNvSpPr>
              <a:spLocks/>
            </p:cNvSpPr>
            <p:nvPr/>
          </p:nvSpPr>
          <p:spPr bwMode="auto">
            <a:xfrm rot="2788868">
              <a:off x="125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0" name="Arc 190"/>
            <p:cNvSpPr>
              <a:spLocks/>
            </p:cNvSpPr>
            <p:nvPr/>
          </p:nvSpPr>
          <p:spPr bwMode="auto">
            <a:xfrm rot="2788868">
              <a:off x="897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1" name="Line 191"/>
            <p:cNvSpPr>
              <a:spLocks noChangeShapeType="1"/>
            </p:cNvSpPr>
            <p:nvPr/>
          </p:nvSpPr>
          <p:spPr bwMode="auto">
            <a:xfrm>
              <a:off x="1104" y="3024"/>
              <a:ext cx="0" cy="816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Line 192"/>
            <p:cNvSpPr>
              <a:spLocks noChangeShapeType="1"/>
            </p:cNvSpPr>
            <p:nvPr/>
          </p:nvSpPr>
          <p:spPr bwMode="auto">
            <a:xfrm>
              <a:off x="1104" y="3840"/>
              <a:ext cx="912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Line 193"/>
            <p:cNvSpPr>
              <a:spLocks noChangeShapeType="1"/>
            </p:cNvSpPr>
            <p:nvPr/>
          </p:nvSpPr>
          <p:spPr bwMode="auto">
            <a:xfrm>
              <a:off x="3648" y="3024"/>
              <a:ext cx="0" cy="816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4" name="Line 194"/>
            <p:cNvSpPr>
              <a:spLocks noChangeShapeType="1"/>
            </p:cNvSpPr>
            <p:nvPr/>
          </p:nvSpPr>
          <p:spPr bwMode="auto">
            <a:xfrm>
              <a:off x="2208" y="3840"/>
              <a:ext cx="144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5" name="Line 195"/>
            <p:cNvSpPr>
              <a:spLocks noChangeShapeType="1"/>
            </p:cNvSpPr>
            <p:nvPr/>
          </p:nvSpPr>
          <p:spPr bwMode="auto">
            <a:xfrm>
              <a:off x="2016" y="3696"/>
              <a:ext cx="0" cy="33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6" name="Line 196"/>
            <p:cNvSpPr>
              <a:spLocks noChangeShapeType="1"/>
            </p:cNvSpPr>
            <p:nvPr/>
          </p:nvSpPr>
          <p:spPr bwMode="auto">
            <a:xfrm>
              <a:off x="2208" y="3744"/>
              <a:ext cx="0" cy="24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7" name="Line 197"/>
            <p:cNvSpPr>
              <a:spLocks noChangeShapeType="1"/>
            </p:cNvSpPr>
            <p:nvPr/>
          </p:nvSpPr>
          <p:spPr bwMode="auto">
            <a:xfrm>
              <a:off x="1824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8" name="Line 198"/>
            <p:cNvSpPr>
              <a:spLocks noChangeShapeType="1"/>
            </p:cNvSpPr>
            <p:nvPr/>
          </p:nvSpPr>
          <p:spPr bwMode="auto">
            <a:xfrm>
              <a:off x="1920" y="3552"/>
              <a:ext cx="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Line 199"/>
            <p:cNvSpPr>
              <a:spLocks noChangeShapeType="1"/>
            </p:cNvSpPr>
            <p:nvPr/>
          </p:nvSpPr>
          <p:spPr bwMode="auto">
            <a:xfrm>
              <a:off x="2256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80" name="Group 200"/>
          <p:cNvGrpSpPr>
            <a:grpSpLocks/>
          </p:cNvGrpSpPr>
          <p:nvPr/>
        </p:nvGrpSpPr>
        <p:grpSpPr bwMode="auto">
          <a:xfrm>
            <a:off x="-304800" y="2357438"/>
            <a:ext cx="7848600" cy="4267200"/>
            <a:chOff x="432" y="192"/>
            <a:chExt cx="4944" cy="2688"/>
          </a:xfrm>
        </p:grpSpPr>
        <p:sp>
          <p:nvSpPr>
            <p:cNvPr id="20681" name="Arc 201"/>
            <p:cNvSpPr>
              <a:spLocks/>
            </p:cNvSpPr>
            <p:nvPr/>
          </p:nvSpPr>
          <p:spPr bwMode="auto">
            <a:xfrm>
              <a:off x="758" y="1536"/>
              <a:ext cx="4251" cy="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2" name="Arc 202"/>
            <p:cNvSpPr>
              <a:spLocks/>
            </p:cNvSpPr>
            <p:nvPr/>
          </p:nvSpPr>
          <p:spPr bwMode="auto">
            <a:xfrm rot="-407609">
              <a:off x="432" y="1680"/>
              <a:ext cx="494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3" name="Arc 203"/>
            <p:cNvSpPr>
              <a:spLocks/>
            </p:cNvSpPr>
            <p:nvPr/>
          </p:nvSpPr>
          <p:spPr bwMode="auto">
            <a:xfrm rot="10398119">
              <a:off x="432" y="192"/>
              <a:ext cx="494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68"/>
                <a:gd name="T1" fmla="*/ 0 h 21600"/>
                <a:gd name="T2" fmla="*/ 18668 w 18668"/>
                <a:gd name="T3" fmla="*/ 10735 h 21600"/>
                <a:gd name="T4" fmla="*/ 0 w 18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68" h="21600" fill="none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</a:path>
                <a:path w="18668" h="21600" stroke="0" extrusionOk="0">
                  <a:moveTo>
                    <a:pt x="-1" y="0"/>
                  </a:moveTo>
                  <a:cubicBezTo>
                    <a:pt x="7690" y="0"/>
                    <a:pt x="14800" y="4088"/>
                    <a:pt x="18668" y="107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4" name="Line 204"/>
            <p:cNvSpPr>
              <a:spLocks noChangeShapeType="1"/>
            </p:cNvSpPr>
            <p:nvPr/>
          </p:nvSpPr>
          <p:spPr bwMode="auto">
            <a:xfrm>
              <a:off x="4512" y="1056"/>
              <a:ext cx="384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" name="Line 205"/>
            <p:cNvSpPr>
              <a:spLocks noChangeShapeType="1"/>
            </p:cNvSpPr>
            <p:nvPr/>
          </p:nvSpPr>
          <p:spPr bwMode="auto">
            <a:xfrm flipV="1">
              <a:off x="4560" y="1152"/>
              <a:ext cx="336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" name="Line 206"/>
            <p:cNvSpPr>
              <a:spLocks noChangeShapeType="1"/>
            </p:cNvSpPr>
            <p:nvPr/>
          </p:nvSpPr>
          <p:spPr bwMode="auto">
            <a:xfrm>
              <a:off x="4704" y="1440"/>
              <a:ext cx="192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Line 207"/>
            <p:cNvSpPr>
              <a:spLocks noChangeShapeType="1"/>
            </p:cNvSpPr>
            <p:nvPr/>
          </p:nvSpPr>
          <p:spPr bwMode="auto">
            <a:xfrm flipH="1">
              <a:off x="4752" y="1536"/>
              <a:ext cx="144" cy="96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8" name="Line 208"/>
            <p:cNvSpPr>
              <a:spLocks noChangeShapeType="1"/>
            </p:cNvSpPr>
            <p:nvPr/>
          </p:nvSpPr>
          <p:spPr bwMode="auto">
            <a:xfrm>
              <a:off x="4752" y="1776"/>
              <a:ext cx="144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9" name="Line 209"/>
            <p:cNvSpPr>
              <a:spLocks noChangeShapeType="1"/>
            </p:cNvSpPr>
            <p:nvPr/>
          </p:nvSpPr>
          <p:spPr bwMode="auto">
            <a:xfrm flipV="1">
              <a:off x="4608" y="1872"/>
              <a:ext cx="288" cy="144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0" name="Group 210"/>
          <p:cNvGrpSpPr>
            <a:grpSpLocks/>
          </p:cNvGrpSpPr>
          <p:nvPr/>
        </p:nvGrpSpPr>
        <p:grpSpPr bwMode="auto">
          <a:xfrm>
            <a:off x="985838" y="3729038"/>
            <a:ext cx="5262562" cy="3048000"/>
            <a:chOff x="912" y="2112"/>
            <a:chExt cx="3315" cy="1920"/>
          </a:xfrm>
        </p:grpSpPr>
        <p:sp>
          <p:nvSpPr>
            <p:cNvPr id="20691" name="Oval 211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" name="Line 212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Line 213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Arc 214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6" name="Line 216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7" name="Line 217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8" name="Arc 218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9" name="Oval 219"/>
            <p:cNvSpPr>
              <a:spLocks noChangeArrowheads="1"/>
            </p:cNvSpPr>
            <p:nvPr/>
          </p:nvSpPr>
          <p:spPr bwMode="auto">
            <a:xfrm>
              <a:off x="912" y="2112"/>
              <a:ext cx="19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0" name="Line 220"/>
            <p:cNvSpPr>
              <a:spLocks noChangeShapeType="1"/>
            </p:cNvSpPr>
            <p:nvPr/>
          </p:nvSpPr>
          <p:spPr bwMode="auto">
            <a:xfrm>
              <a:off x="1008" y="211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1" name="Line 221"/>
            <p:cNvSpPr>
              <a:spLocks noChangeShapeType="1"/>
            </p:cNvSpPr>
            <p:nvPr/>
          </p:nvSpPr>
          <p:spPr bwMode="auto">
            <a:xfrm>
              <a:off x="1008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2" name="Arc 222"/>
            <p:cNvSpPr>
              <a:spLocks/>
            </p:cNvSpPr>
            <p:nvPr/>
          </p:nvSpPr>
          <p:spPr bwMode="auto">
            <a:xfrm rot="2788868">
              <a:off x="3579" y="2239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3" name="Arc 223"/>
            <p:cNvSpPr>
              <a:spLocks/>
            </p:cNvSpPr>
            <p:nvPr/>
          </p:nvSpPr>
          <p:spPr bwMode="auto">
            <a:xfrm rot="2788868">
              <a:off x="3310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4" name="Arc 224"/>
            <p:cNvSpPr>
              <a:spLocks/>
            </p:cNvSpPr>
            <p:nvPr/>
          </p:nvSpPr>
          <p:spPr bwMode="auto">
            <a:xfrm rot="2788868">
              <a:off x="2974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5" name="Arc 225"/>
            <p:cNvSpPr>
              <a:spLocks/>
            </p:cNvSpPr>
            <p:nvPr/>
          </p:nvSpPr>
          <p:spPr bwMode="auto">
            <a:xfrm rot="2788868">
              <a:off x="2625" y="2267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6" name="Arc 226"/>
            <p:cNvSpPr>
              <a:spLocks/>
            </p:cNvSpPr>
            <p:nvPr/>
          </p:nvSpPr>
          <p:spPr bwMode="auto">
            <a:xfrm rot="2788868">
              <a:off x="228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7" name="Arc 227"/>
            <p:cNvSpPr>
              <a:spLocks/>
            </p:cNvSpPr>
            <p:nvPr/>
          </p:nvSpPr>
          <p:spPr bwMode="auto">
            <a:xfrm rot="2788868">
              <a:off x="1940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8" name="Arc 228"/>
            <p:cNvSpPr>
              <a:spLocks/>
            </p:cNvSpPr>
            <p:nvPr/>
          </p:nvSpPr>
          <p:spPr bwMode="auto">
            <a:xfrm rot="2788868">
              <a:off x="1604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9" name="Arc 229"/>
            <p:cNvSpPr>
              <a:spLocks/>
            </p:cNvSpPr>
            <p:nvPr/>
          </p:nvSpPr>
          <p:spPr bwMode="auto">
            <a:xfrm rot="2788868">
              <a:off x="1259" y="2245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0" name="Arc 230"/>
            <p:cNvSpPr>
              <a:spLocks/>
            </p:cNvSpPr>
            <p:nvPr/>
          </p:nvSpPr>
          <p:spPr bwMode="auto">
            <a:xfrm rot="2788868">
              <a:off x="897" y="2254"/>
              <a:ext cx="672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1" name="Line 231"/>
            <p:cNvSpPr>
              <a:spLocks noChangeShapeType="1"/>
            </p:cNvSpPr>
            <p:nvPr/>
          </p:nvSpPr>
          <p:spPr bwMode="auto">
            <a:xfrm>
              <a:off x="1104" y="3024"/>
              <a:ext cx="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2" name="Line 232"/>
            <p:cNvSpPr>
              <a:spLocks noChangeShapeType="1"/>
            </p:cNvSpPr>
            <p:nvPr/>
          </p:nvSpPr>
          <p:spPr bwMode="auto">
            <a:xfrm>
              <a:off x="1104" y="3840"/>
              <a:ext cx="9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3" name="Line 233"/>
            <p:cNvSpPr>
              <a:spLocks noChangeShapeType="1"/>
            </p:cNvSpPr>
            <p:nvPr/>
          </p:nvSpPr>
          <p:spPr bwMode="auto">
            <a:xfrm>
              <a:off x="3648" y="3024"/>
              <a:ext cx="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4" name="Line 234"/>
            <p:cNvSpPr>
              <a:spLocks noChangeShapeType="1"/>
            </p:cNvSpPr>
            <p:nvPr/>
          </p:nvSpPr>
          <p:spPr bwMode="auto">
            <a:xfrm>
              <a:off x="2208" y="3840"/>
              <a:ext cx="144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5" name="Line 235"/>
            <p:cNvSpPr>
              <a:spLocks noChangeShapeType="1"/>
            </p:cNvSpPr>
            <p:nvPr/>
          </p:nvSpPr>
          <p:spPr bwMode="auto">
            <a:xfrm>
              <a:off x="2016" y="3696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6" name="Line 236"/>
            <p:cNvSpPr>
              <a:spLocks noChangeShapeType="1"/>
            </p:cNvSpPr>
            <p:nvPr/>
          </p:nvSpPr>
          <p:spPr bwMode="auto">
            <a:xfrm>
              <a:off x="2208" y="3744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7" name="Line 237"/>
            <p:cNvSpPr>
              <a:spLocks noChangeShapeType="1"/>
            </p:cNvSpPr>
            <p:nvPr/>
          </p:nvSpPr>
          <p:spPr bwMode="auto">
            <a:xfrm>
              <a:off x="1824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8" name="Line 238"/>
            <p:cNvSpPr>
              <a:spLocks noChangeShapeType="1"/>
            </p:cNvSpPr>
            <p:nvPr/>
          </p:nvSpPr>
          <p:spPr bwMode="auto">
            <a:xfrm>
              <a:off x="1920" y="3552"/>
              <a:ext cx="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9" name="Line 239"/>
            <p:cNvSpPr>
              <a:spLocks noChangeShapeType="1"/>
            </p:cNvSpPr>
            <p:nvPr/>
          </p:nvSpPr>
          <p:spPr bwMode="auto">
            <a:xfrm>
              <a:off x="2256" y="364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21" name="Text Box 241"/>
          <p:cNvSpPr txBox="1">
            <a:spLocks noChangeArrowheads="1"/>
          </p:cNvSpPr>
          <p:nvPr/>
        </p:nvSpPr>
        <p:spPr bwMode="auto">
          <a:xfrm>
            <a:off x="5486400" y="6338888"/>
            <a:ext cx="2057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Hình 39.2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726" y="76200"/>
            <a:ext cx="228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VẬN DỤNG</a:t>
            </a:r>
            <a:b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7819" y="533400"/>
            <a:ext cx="8782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</a:rPr>
              <a:t>10. </a:t>
            </a:r>
            <a:r>
              <a:rPr lang="en-US" altLang="en-US" sz="2400" b="1" dirty="0" err="1">
                <a:latin typeface="Times New Roman" pitchFamily="18" charset="0"/>
              </a:rPr>
              <a:t>Đặt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một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nam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châm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điện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vuông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góc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một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dây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dẫn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thẳng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dòng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điện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không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đổi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chạy</a:t>
            </a:r>
            <a:r>
              <a:rPr lang="en-US" altLang="en-US" sz="2400" b="1" dirty="0">
                <a:latin typeface="Times New Roman" pitchFamily="18" charset="0"/>
              </a:rPr>
              <a:t> qua </a:t>
            </a:r>
            <a:r>
              <a:rPr lang="en-US" altLang="en-US" sz="2400" b="1" dirty="0" err="1">
                <a:latin typeface="Times New Roman" pitchFamily="18" charset="0"/>
              </a:rPr>
              <a:t>như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</a:rPr>
              <a:t> 39.2. </a:t>
            </a:r>
            <a:r>
              <a:rPr lang="en-US" altLang="en-US" sz="2400" b="1" dirty="0" err="1">
                <a:latin typeface="Times New Roman" pitchFamily="18" charset="0"/>
              </a:rPr>
              <a:t>Xác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định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chiều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lực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điện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từ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tác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dụng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lên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</a:rPr>
              <a:t> N </a:t>
            </a:r>
            <a:r>
              <a:rPr lang="en-US" altLang="en-US" sz="2400" b="1" dirty="0" err="1">
                <a:latin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dây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dẫn</a:t>
            </a:r>
            <a:r>
              <a:rPr lang="en-US" altLang="en-US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794" y="2116180"/>
            <a:ext cx="8855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Lực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hướng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ngoài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vào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vuông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góc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mặt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phẳng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itchFamily="18" charset="0"/>
              </a:rPr>
              <a:t>vẽ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0" grpId="0" animBg="1"/>
      <p:bldP spid="207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0" y="798731"/>
            <a:ext cx="9296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>
                <a:latin typeface=".VnTime" pitchFamily="34" charset="0"/>
              </a:rPr>
              <a:t>11. </a:t>
            </a:r>
            <a:r>
              <a:rPr lang="en-US" altLang="en-US" sz="2400" dirty="0" err="1">
                <a:latin typeface="Times New Roman" pitchFamily="18" charset="0"/>
              </a:rPr>
              <a:t>Máy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. </a:t>
            </a:r>
          </a:p>
          <a:p>
            <a:pPr algn="just"/>
            <a:r>
              <a:rPr lang="en-US" altLang="en-US" sz="2400" dirty="0">
                <a:latin typeface="Times New Roman" pitchFamily="18" charset="0"/>
              </a:rPr>
              <a:t>    a) </a:t>
            </a:r>
            <a:r>
              <a:rPr lang="en-US" altLang="en-US" sz="2400" dirty="0" err="1">
                <a:latin typeface="Times New Roman" pitchFamily="18" charset="0"/>
              </a:rPr>
              <a:t>Vì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sao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để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vận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năng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xa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người</a:t>
            </a:r>
            <a:r>
              <a:rPr lang="en-US" altLang="en-US" sz="2400" dirty="0">
                <a:latin typeface="Times New Roman" pitchFamily="18" charset="0"/>
              </a:rPr>
              <a:t> ta </a:t>
            </a:r>
            <a:r>
              <a:rPr lang="en-US" altLang="en-US" sz="2400" dirty="0" err="1">
                <a:latin typeface="Times New Roman" pitchFamily="18" charset="0"/>
              </a:rPr>
              <a:t>phải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dùng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máy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? 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304800" y="2004108"/>
            <a:ext cx="6934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Để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giảm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hao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phí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do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tỏa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nhiệt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trên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Times New Roman" pitchFamily="18" charset="0"/>
              </a:rPr>
              <a:t>dây</a:t>
            </a:r>
            <a:r>
              <a:rPr lang="en-US" altLang="en-US" sz="2400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152400" y="2730817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.VnTime" pitchFamily="34" charset="0"/>
              </a:rPr>
              <a:t> b)  </a:t>
            </a:r>
            <a:r>
              <a:rPr lang="en-US" altLang="en-US" sz="2400" dirty="0" err="1">
                <a:latin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cùng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tải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nếu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dùng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máy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để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tăng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ở </a:t>
            </a:r>
            <a:r>
              <a:rPr lang="en-US" altLang="en-US" sz="2400" dirty="0" err="1">
                <a:latin typeface="Times New Roman" pitchFamily="18" charset="0"/>
              </a:rPr>
              <a:t>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dẫn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lên</a:t>
            </a:r>
            <a:r>
              <a:rPr lang="en-US" altLang="en-US" sz="2400" dirty="0">
                <a:latin typeface="Times New Roman" pitchFamily="18" charset="0"/>
              </a:rPr>
              <a:t> 100 </a:t>
            </a:r>
            <a:r>
              <a:rPr lang="en-US" altLang="en-US" sz="2400" dirty="0" err="1">
                <a:latin typeface="Times New Roman" pitchFamily="18" charset="0"/>
              </a:rPr>
              <a:t>lần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thì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công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suất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hao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phí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vì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tỏa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nhiệt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dây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sẽ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giảm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bao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nhiêu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lần</a:t>
            </a:r>
            <a:r>
              <a:rPr lang="en-US" altLang="en-US" sz="2400" dirty="0">
                <a:latin typeface="Times New Roman" pitchFamily="18" charset="0"/>
              </a:rPr>
              <a:t> ? 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1371600" y="421261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</a:t>
            </a:r>
            <a:r>
              <a:rPr lang="en-US" altLang="en-US" sz="2400" b="1" dirty="0">
                <a:solidFill>
                  <a:srgbClr val="00FF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.VnTime" pitchFamily="34" charset="0"/>
              </a:rPr>
              <a:t>Gi¶m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®</a:t>
            </a:r>
            <a:r>
              <a:rPr lang="en-US" altLang="en-US" sz="2400" b="1" dirty="0" err="1">
                <a:solidFill>
                  <a:srgbClr val="002060"/>
                </a:solidFill>
                <a:latin typeface=".VnTime" pitchFamily="34" charset="0"/>
              </a:rPr>
              <a:t>i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 100</a:t>
            </a:r>
            <a:r>
              <a:rPr lang="en-US" altLang="en-US" sz="2400" b="1" baseline="30000" dirty="0">
                <a:solidFill>
                  <a:srgbClr val="002060"/>
                </a:solidFill>
                <a:latin typeface=".VnTime" pitchFamily="34" charset="0"/>
              </a:rPr>
              <a:t>2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   = 10000 </a:t>
            </a:r>
            <a:r>
              <a:rPr lang="en-US" altLang="en-US" sz="2400" b="1" dirty="0" err="1">
                <a:solidFill>
                  <a:srgbClr val="002060"/>
                </a:solidFill>
                <a:latin typeface=".VnTime" pitchFamily="34" charset="0"/>
              </a:rPr>
              <a:t>lÇn</a:t>
            </a:r>
            <a:r>
              <a:rPr lang="en-US" altLang="en-US" sz="2400" b="1" dirty="0">
                <a:solidFill>
                  <a:srgbClr val="00206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114300" y="4951274"/>
            <a:ext cx="8839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 c)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sơ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môt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máy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4 400 </a:t>
            </a:r>
            <a:r>
              <a:rPr lang="en-US" altLang="en-US" sz="2400" dirty="0" err="1">
                <a:latin typeface="Times New Roman" pitchFamily="18" charset="0"/>
              </a:rPr>
              <a:t>vòng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120 </a:t>
            </a:r>
            <a:r>
              <a:rPr lang="en-US" altLang="en-US" sz="2400" dirty="0" err="1">
                <a:latin typeface="Times New Roman" pitchFamily="18" charset="0"/>
              </a:rPr>
              <a:t>vòng</a:t>
            </a:r>
            <a:r>
              <a:rPr lang="en-US" altLang="en-US" sz="2400" dirty="0">
                <a:latin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</a:rPr>
              <a:t>Đặt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vào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sơ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xoay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</a:rPr>
              <a:t> 220 V. </a:t>
            </a:r>
            <a:r>
              <a:rPr lang="en-US" altLang="en-US" sz="2400" dirty="0" err="1">
                <a:latin typeface="Times New Roman" pitchFamily="18" charset="0"/>
              </a:rPr>
              <a:t>Tìm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" y="152400"/>
            <a:ext cx="21717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VẬN DỤNG</a:t>
            </a:r>
            <a:b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6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/>
      <p:bldP spid="21554" grpId="0"/>
      <p:bldP spid="21556" grpId="0"/>
      <p:bldP spid="21558" grpId="0"/>
      <p:bldP spid="215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4874301" y="2002268"/>
            <a:ext cx="220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u="sng" dirty="0" err="1">
                <a:latin typeface="Times New Roman" pitchFamily="18" charset="0"/>
              </a:rPr>
              <a:t>Trả</a:t>
            </a:r>
            <a:r>
              <a:rPr lang="en-US" altLang="en-US" sz="2400" u="sng" dirty="0">
                <a:latin typeface="Times New Roman" pitchFamily="18" charset="0"/>
              </a:rPr>
              <a:t> </a:t>
            </a:r>
            <a:r>
              <a:rPr lang="en-US" altLang="en-US" sz="2400" u="sng" dirty="0" err="1">
                <a:latin typeface="Times New Roman" pitchFamily="18" charset="0"/>
              </a:rPr>
              <a:t>lời</a:t>
            </a:r>
            <a:r>
              <a:rPr lang="en-US" altLang="en-US" sz="2800" u="sng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4514850" y="42545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42545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23" name="Content Placeholder 2"/>
          <p:cNvSpPr>
            <a:spLocks/>
          </p:cNvSpPr>
          <p:nvPr/>
        </p:nvSpPr>
        <p:spPr bwMode="auto">
          <a:xfrm>
            <a:off x="2057402" y="2604011"/>
            <a:ext cx="70865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4572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chemeClr val="tx2"/>
                </a:solidFill>
                <a:latin typeface="Times New Roman" pitchFamily="18" charset="0"/>
              </a:rPr>
              <a:t>đ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iện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thế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sinh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chemeClr val="tx2"/>
                </a:solidFill>
                <a:latin typeface="Times New Roman" pitchFamily="18" charset="0"/>
              </a:rPr>
              <a:t>đ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ầu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cuộn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</a:rPr>
              <a:t>cấp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157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986637"/>
              </p:ext>
            </p:extLst>
          </p:nvPr>
        </p:nvGraphicFramePr>
        <p:xfrm>
          <a:off x="2971800" y="3766910"/>
          <a:ext cx="5334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2222500" imgH="889000" progId="Equation.DSMT4">
                  <p:embed/>
                </p:oleObj>
              </mc:Choice>
              <mc:Fallback>
                <p:oleObj name="Equation" r:id="rId5" imgW="22225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766910"/>
                        <a:ext cx="53340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228600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VẬN DỤNG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655FF-9071-4395-A3C7-CEA1FA334F04}"/>
              </a:ext>
            </a:extLst>
          </p:cNvPr>
          <p:cNvSpPr/>
          <p:nvPr/>
        </p:nvSpPr>
        <p:spPr>
          <a:xfrm>
            <a:off x="327284" y="821849"/>
            <a:ext cx="8816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c)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sơ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môt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máy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biến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4 400 </a:t>
            </a:r>
            <a:r>
              <a:rPr lang="en-US" altLang="en-US" sz="2400" dirty="0" err="1">
                <a:latin typeface="Times New Roman" pitchFamily="18" charset="0"/>
              </a:rPr>
              <a:t>vòng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120 </a:t>
            </a:r>
            <a:r>
              <a:rPr lang="en-US" altLang="en-US" sz="2400" dirty="0" err="1">
                <a:latin typeface="Times New Roman" pitchFamily="18" charset="0"/>
              </a:rPr>
              <a:t>vòng</a:t>
            </a:r>
            <a:r>
              <a:rPr lang="en-US" altLang="en-US" sz="2400" dirty="0">
                <a:latin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</a:rPr>
              <a:t>Đặt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vào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sơ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xoay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</a:rPr>
              <a:t> 220 V. </a:t>
            </a:r>
            <a:r>
              <a:rPr lang="en-US" altLang="en-US" sz="2400" dirty="0" err="1">
                <a:latin typeface="Times New Roman" pitchFamily="18" charset="0"/>
              </a:rPr>
              <a:t>Tìm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hiệu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điện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thế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cuộn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cấp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C307A-4F8D-4F13-AA6E-284F1A697CD8}"/>
              </a:ext>
            </a:extLst>
          </p:cNvPr>
          <p:cNvSpPr/>
          <p:nvPr/>
        </p:nvSpPr>
        <p:spPr>
          <a:xfrm>
            <a:off x="211112" y="2999116"/>
            <a:ext cx="21722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en-US" altLang="en-US" sz="2400" b="1" baseline="-25000" dirty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 = 4400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</a:rPr>
              <a:t>vòng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en-US" altLang="en-US" sz="24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 =  120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</a:rPr>
              <a:t>vòng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U</a:t>
            </a:r>
            <a:r>
              <a:rPr lang="en-US" altLang="en-US" sz="2400" b="1" baseline="-25000" dirty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 = 220 V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U</a:t>
            </a:r>
            <a:r>
              <a:rPr lang="en-US" altLang="en-US" sz="24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</a:rPr>
              <a:t> = ? V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402003-8424-4A0B-83B2-A732A51C6C77}"/>
              </a:ext>
            </a:extLst>
          </p:cNvPr>
          <p:cNvCxnSpPr>
            <a:cxnSpLocks/>
          </p:cNvCxnSpPr>
          <p:nvPr/>
        </p:nvCxnSpPr>
        <p:spPr>
          <a:xfrm>
            <a:off x="2398347" y="21590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9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572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1081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.VnArial</vt:lpstr>
      <vt:lpstr>.VnTime</vt:lpstr>
      <vt:lpstr>Arial</vt:lpstr>
      <vt:lpstr>Century Gothic</vt:lpstr>
      <vt:lpstr>Times New Roman</vt:lpstr>
      <vt:lpstr>Wingdings</vt:lpstr>
      <vt:lpstr>Wingdings 3</vt:lpstr>
      <vt:lpstr>Wisp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NGANPHAM</dc:creator>
  <cp:lastModifiedBy>NGANPHAM</cp:lastModifiedBy>
  <cp:revision>30</cp:revision>
  <dcterms:created xsi:type="dcterms:W3CDTF">2006-08-16T00:00:00Z</dcterms:created>
  <dcterms:modified xsi:type="dcterms:W3CDTF">2020-04-04T14:07:22Z</dcterms:modified>
</cp:coreProperties>
</file>